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3" r:id="rId1"/>
    <p:sldMasterId id="2147483697" r:id="rId2"/>
  </p:sldMasterIdLst>
  <p:notesMasterIdLst>
    <p:notesMasterId r:id="rId49"/>
  </p:notesMasterIdLst>
  <p:handoutMasterIdLst>
    <p:handoutMasterId r:id="rId50"/>
  </p:handoutMasterIdLst>
  <p:sldIdLst>
    <p:sldId id="453" r:id="rId3"/>
    <p:sldId id="498" r:id="rId4"/>
    <p:sldId id="541" r:id="rId5"/>
    <p:sldId id="616" r:id="rId6"/>
    <p:sldId id="494" r:id="rId7"/>
    <p:sldId id="495" r:id="rId8"/>
    <p:sldId id="556" r:id="rId9"/>
    <p:sldId id="542" r:id="rId10"/>
    <p:sldId id="557" r:id="rId11"/>
    <p:sldId id="617" r:id="rId12"/>
    <p:sldId id="598" r:id="rId13"/>
    <p:sldId id="626" r:id="rId14"/>
    <p:sldId id="604" r:id="rId15"/>
    <p:sldId id="614" r:id="rId16"/>
    <p:sldId id="618" r:id="rId17"/>
    <p:sldId id="605" r:id="rId18"/>
    <p:sldId id="619" r:id="rId19"/>
    <p:sldId id="627" r:id="rId20"/>
    <p:sldId id="606" r:id="rId21"/>
    <p:sldId id="609" r:id="rId22"/>
    <p:sldId id="608" r:id="rId23"/>
    <p:sldId id="611" r:id="rId24"/>
    <p:sldId id="612" r:id="rId25"/>
    <p:sldId id="613" r:id="rId26"/>
    <p:sldId id="466" r:id="rId27"/>
    <p:sldId id="517" r:id="rId28"/>
    <p:sldId id="518" r:id="rId29"/>
    <p:sldId id="615" r:id="rId30"/>
    <p:sldId id="620" r:id="rId31"/>
    <p:sldId id="525" r:id="rId32"/>
    <p:sldId id="578" r:id="rId33"/>
    <p:sldId id="579" r:id="rId34"/>
    <p:sldId id="580" r:id="rId35"/>
    <p:sldId id="577" r:id="rId36"/>
    <p:sldId id="587" r:id="rId37"/>
    <p:sldId id="581" r:id="rId38"/>
    <p:sldId id="624" r:id="rId39"/>
    <p:sldId id="621" r:id="rId40"/>
    <p:sldId id="582" r:id="rId41"/>
    <p:sldId id="583" r:id="rId42"/>
    <p:sldId id="584" r:id="rId43"/>
    <p:sldId id="586" r:id="rId44"/>
    <p:sldId id="625" r:id="rId45"/>
    <p:sldId id="623" r:id="rId46"/>
    <p:sldId id="566" r:id="rId47"/>
    <p:sldId id="622" r:id="rId48"/>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40" autoAdjust="0"/>
    <p:restoredTop sz="92875" autoAdjust="0"/>
  </p:normalViewPr>
  <p:slideViewPr>
    <p:cSldViewPr>
      <p:cViewPr varScale="1">
        <p:scale>
          <a:sx n="79" d="100"/>
          <a:sy n="79" d="100"/>
        </p:scale>
        <p:origin x="1565"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0F2AE-28E5-458F-841E-77CBD67A297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57B9791E-5834-43D7-BAD1-5DE0E23DC336}">
      <dgm:prSet phldrT="[Text]"/>
      <dgm:spPr/>
      <dgm:t>
        <a:bodyPr/>
        <a:lstStyle/>
        <a:p>
          <a:r>
            <a:rPr lang="en-US" dirty="0"/>
            <a:t>Industrial Engineering Department (BSc)</a:t>
          </a:r>
        </a:p>
      </dgm:t>
    </dgm:pt>
    <dgm:pt modelId="{B3C4DA23-DB55-406E-AC70-12A0BA9E2D9C}" type="parTrans" cxnId="{0FF1D30A-1B61-4296-B236-D50B97DCA112}">
      <dgm:prSet/>
      <dgm:spPr/>
      <dgm:t>
        <a:bodyPr/>
        <a:lstStyle/>
        <a:p>
          <a:endParaRPr lang="en-US"/>
        </a:p>
      </dgm:t>
    </dgm:pt>
    <dgm:pt modelId="{BB629FE8-7396-4A89-9172-F60745B60CB1}" type="sibTrans" cxnId="{0FF1D30A-1B61-4296-B236-D50B97DCA112}">
      <dgm:prSet custT="1"/>
      <dgm:spPr/>
      <dgm:t>
        <a:bodyPr/>
        <a:lstStyle/>
        <a:p>
          <a:endParaRPr lang="en-US"/>
        </a:p>
      </dgm:t>
    </dgm:pt>
    <dgm:pt modelId="{D1D5B23A-005E-4C40-80D3-22271CE4C191}">
      <dgm:prSet phldrT="[Text]"/>
      <dgm:spPr/>
      <dgm:t>
        <a:bodyPr/>
        <a:lstStyle/>
        <a:p>
          <a:r>
            <a:rPr lang="en-US" dirty="0"/>
            <a:t>Mechanical &amp; Maintenance Engineering (MECH) (BSc)</a:t>
          </a:r>
        </a:p>
      </dgm:t>
    </dgm:pt>
    <dgm:pt modelId="{E594F847-976B-4FF9-B20C-172F39CBDBCB}" type="parTrans" cxnId="{45867837-06EE-4ED1-AB83-81C2C3109240}">
      <dgm:prSet/>
      <dgm:spPr/>
      <dgm:t>
        <a:bodyPr/>
        <a:lstStyle/>
        <a:p>
          <a:endParaRPr lang="en-US"/>
        </a:p>
      </dgm:t>
    </dgm:pt>
    <dgm:pt modelId="{9C97D789-A3AA-445C-B5AA-97ECBA7F41CD}" type="sibTrans" cxnId="{45867837-06EE-4ED1-AB83-81C2C3109240}">
      <dgm:prSet/>
      <dgm:spPr/>
      <dgm:t>
        <a:bodyPr/>
        <a:lstStyle/>
        <a:p>
          <a:endParaRPr lang="en-US"/>
        </a:p>
      </dgm:t>
    </dgm:pt>
    <dgm:pt modelId="{18F2FF9C-15BB-4B35-A761-79E0403D89B9}">
      <dgm:prSet phldrT="[Text]"/>
      <dgm:spPr/>
      <dgm:t>
        <a:bodyPr/>
        <a:lstStyle/>
        <a:p>
          <a:r>
            <a:rPr lang="en-US" b="0" dirty="0"/>
            <a:t>Mechatronics Engineering Department (BSc)</a:t>
          </a:r>
        </a:p>
      </dgm:t>
    </dgm:pt>
    <dgm:pt modelId="{387CD1F4-BC88-497F-B7E8-286983610CE1}" type="parTrans" cxnId="{CE12E9D7-B29D-4484-9531-4F493A7E18AC}">
      <dgm:prSet/>
      <dgm:spPr/>
      <dgm:t>
        <a:bodyPr/>
        <a:lstStyle/>
        <a:p>
          <a:endParaRPr lang="en-US"/>
        </a:p>
      </dgm:t>
    </dgm:pt>
    <dgm:pt modelId="{125E74F9-A3F5-4DC9-AB2C-514B5DE33325}" type="sibTrans" cxnId="{CE12E9D7-B29D-4484-9531-4F493A7E18AC}">
      <dgm:prSet/>
      <dgm:spPr/>
      <dgm:t>
        <a:bodyPr/>
        <a:lstStyle/>
        <a:p>
          <a:endParaRPr lang="en-US"/>
        </a:p>
      </dgm:t>
    </dgm:pt>
    <dgm:pt modelId="{D3147F0A-457E-40EB-B0F2-E609F2B3E2A9}">
      <dgm:prSet phldrT="[Text]"/>
      <dgm:spPr/>
      <dgm:t>
        <a:bodyPr/>
        <a:lstStyle/>
        <a:p>
          <a:r>
            <a:rPr kumimoji="0" lang="en-US" b="0" i="0" u="none" strike="noStrike" cap="none" spc="0" normalizeH="0" baseline="0" noProof="0" dirty="0">
              <a:ln>
                <a:noFill/>
              </a:ln>
              <a:solidFill>
                <a:prstClr val="white"/>
              </a:solidFill>
              <a:effectLst/>
              <a:uLnTx/>
              <a:uFillTx/>
              <a:latin typeface="Calibri"/>
              <a:ea typeface="+mn-ea"/>
              <a:cs typeface="+mn-cs"/>
            </a:rPr>
            <a:t>Engineering Management (MSc)</a:t>
          </a:r>
          <a:endParaRPr lang="en-US" dirty="0"/>
        </a:p>
      </dgm:t>
    </dgm:pt>
    <dgm:pt modelId="{2E5BD768-6975-4179-A779-C317ECF2EE99}" type="parTrans" cxnId="{C4B69315-35AA-45A5-BCC6-FD6FD3D2709F}">
      <dgm:prSet/>
      <dgm:spPr/>
      <dgm:t>
        <a:bodyPr/>
        <a:lstStyle/>
        <a:p>
          <a:endParaRPr lang="en-US"/>
        </a:p>
      </dgm:t>
    </dgm:pt>
    <dgm:pt modelId="{95E0F94A-FE0D-4998-94BF-94F15F0BA7DB}" type="sibTrans" cxnId="{C4B69315-35AA-45A5-BCC6-FD6FD3D2709F}">
      <dgm:prSet/>
      <dgm:spPr/>
      <dgm:t>
        <a:bodyPr/>
        <a:lstStyle/>
        <a:p>
          <a:endParaRPr lang="en-US"/>
        </a:p>
      </dgm:t>
    </dgm:pt>
    <dgm:pt modelId="{8B3051EC-5A21-4845-9CE2-2E7344FFAB5D}" type="pres">
      <dgm:prSet presAssocID="{F000F2AE-28E5-458F-841E-77CBD67A297C}" presName="Name0" presStyleCnt="0">
        <dgm:presLayoutVars>
          <dgm:chMax val="7"/>
          <dgm:chPref val="7"/>
          <dgm:dir/>
        </dgm:presLayoutVars>
      </dgm:prSet>
      <dgm:spPr/>
    </dgm:pt>
    <dgm:pt modelId="{34DFF6A9-1123-4BD5-86E1-5D7CDB8B1D27}" type="pres">
      <dgm:prSet presAssocID="{F000F2AE-28E5-458F-841E-77CBD67A297C}" presName="Name1" presStyleCnt="0"/>
      <dgm:spPr/>
    </dgm:pt>
    <dgm:pt modelId="{7D707633-AD5F-4706-8047-FC6F30285735}" type="pres">
      <dgm:prSet presAssocID="{F000F2AE-28E5-458F-841E-77CBD67A297C}" presName="cycle" presStyleCnt="0"/>
      <dgm:spPr/>
    </dgm:pt>
    <dgm:pt modelId="{BF485044-0824-4E38-BB9D-95212ACE551F}" type="pres">
      <dgm:prSet presAssocID="{F000F2AE-28E5-458F-841E-77CBD67A297C}" presName="srcNode" presStyleLbl="node1" presStyleIdx="0" presStyleCnt="4"/>
      <dgm:spPr/>
    </dgm:pt>
    <dgm:pt modelId="{1C607385-85DC-4A3A-8F23-C23FC17CEA60}" type="pres">
      <dgm:prSet presAssocID="{F000F2AE-28E5-458F-841E-77CBD67A297C}" presName="conn" presStyleLbl="parChTrans1D2" presStyleIdx="0" presStyleCnt="1"/>
      <dgm:spPr/>
    </dgm:pt>
    <dgm:pt modelId="{D35358F5-BD9D-4A06-8652-9DCADE318B31}" type="pres">
      <dgm:prSet presAssocID="{F000F2AE-28E5-458F-841E-77CBD67A297C}" presName="extraNode" presStyleLbl="node1" presStyleIdx="0" presStyleCnt="4"/>
      <dgm:spPr/>
    </dgm:pt>
    <dgm:pt modelId="{DEDB041B-538F-443A-985B-B5D2967208F0}" type="pres">
      <dgm:prSet presAssocID="{F000F2AE-28E5-458F-841E-77CBD67A297C}" presName="dstNode" presStyleLbl="node1" presStyleIdx="0" presStyleCnt="4"/>
      <dgm:spPr/>
    </dgm:pt>
    <dgm:pt modelId="{5C60D292-1F30-405B-A1AF-0E83665F5F96}" type="pres">
      <dgm:prSet presAssocID="{18F2FF9C-15BB-4B35-A761-79E0403D89B9}" presName="text_1" presStyleLbl="node1" presStyleIdx="0" presStyleCnt="4">
        <dgm:presLayoutVars>
          <dgm:bulletEnabled val="1"/>
        </dgm:presLayoutVars>
      </dgm:prSet>
      <dgm:spPr/>
    </dgm:pt>
    <dgm:pt modelId="{12F9AE4B-4C00-4D99-A52A-9A39CCB7ED20}" type="pres">
      <dgm:prSet presAssocID="{18F2FF9C-15BB-4B35-A761-79E0403D89B9}" presName="accent_1" presStyleCnt="0"/>
      <dgm:spPr/>
    </dgm:pt>
    <dgm:pt modelId="{D72B2801-6090-4E69-99AF-B402CCFDEB0C}" type="pres">
      <dgm:prSet presAssocID="{18F2FF9C-15BB-4B35-A761-79E0403D89B9}" presName="accentRepeatNode" presStyleLbl="solidFgAcc1" presStyleIdx="0" presStyleCnt="4"/>
      <dgm:spPr>
        <a:solidFill>
          <a:schemeClr val="bg1"/>
        </a:solidFill>
      </dgm:spPr>
    </dgm:pt>
    <dgm:pt modelId="{7D64A355-384B-4258-9B04-B14D7D6CD9D6}" type="pres">
      <dgm:prSet presAssocID="{D1D5B23A-005E-4C40-80D3-22271CE4C191}" presName="text_2" presStyleLbl="node1" presStyleIdx="1" presStyleCnt="4">
        <dgm:presLayoutVars>
          <dgm:bulletEnabled val="1"/>
        </dgm:presLayoutVars>
      </dgm:prSet>
      <dgm:spPr/>
    </dgm:pt>
    <dgm:pt modelId="{1BE8597F-F8C4-470A-8910-392177FAA742}" type="pres">
      <dgm:prSet presAssocID="{D1D5B23A-005E-4C40-80D3-22271CE4C191}" presName="accent_2" presStyleCnt="0"/>
      <dgm:spPr/>
    </dgm:pt>
    <dgm:pt modelId="{9CC2B071-4DF1-4F24-8143-BABC96D03496}" type="pres">
      <dgm:prSet presAssocID="{D1D5B23A-005E-4C40-80D3-22271CE4C191}" presName="accentRepeatNode" presStyleLbl="solidFgAcc1" presStyleIdx="1" presStyleCnt="4"/>
      <dgm:spPr>
        <a:solidFill>
          <a:schemeClr val="accent6"/>
        </a:solidFill>
      </dgm:spPr>
    </dgm:pt>
    <dgm:pt modelId="{369D8961-ECDB-4591-B5C8-A2D40CA137FD}" type="pres">
      <dgm:prSet presAssocID="{57B9791E-5834-43D7-BAD1-5DE0E23DC336}" presName="text_3" presStyleLbl="node1" presStyleIdx="2" presStyleCnt="4">
        <dgm:presLayoutVars>
          <dgm:bulletEnabled val="1"/>
        </dgm:presLayoutVars>
      </dgm:prSet>
      <dgm:spPr/>
    </dgm:pt>
    <dgm:pt modelId="{959033F5-917D-4B83-A62F-67AE86D83D06}" type="pres">
      <dgm:prSet presAssocID="{57B9791E-5834-43D7-BAD1-5DE0E23DC336}" presName="accent_3" presStyleCnt="0"/>
      <dgm:spPr/>
    </dgm:pt>
    <dgm:pt modelId="{51C5F350-988D-4C01-952C-D215F2C8575F}" type="pres">
      <dgm:prSet presAssocID="{57B9791E-5834-43D7-BAD1-5DE0E23DC336}" presName="accentRepeatNode" presStyleLbl="solidFgAcc1" presStyleIdx="2" presStyleCnt="4"/>
      <dgm:spPr/>
    </dgm:pt>
    <dgm:pt modelId="{91EE3C77-E7EF-410E-94B0-990C5788ACF3}" type="pres">
      <dgm:prSet presAssocID="{D3147F0A-457E-40EB-B0F2-E609F2B3E2A9}" presName="text_4" presStyleLbl="node1" presStyleIdx="3" presStyleCnt="4">
        <dgm:presLayoutVars>
          <dgm:bulletEnabled val="1"/>
        </dgm:presLayoutVars>
      </dgm:prSet>
      <dgm:spPr/>
    </dgm:pt>
    <dgm:pt modelId="{1F0172D8-8C6A-4225-B5D2-E9C3847E50EE}" type="pres">
      <dgm:prSet presAssocID="{D3147F0A-457E-40EB-B0F2-E609F2B3E2A9}" presName="accent_4" presStyleCnt="0"/>
      <dgm:spPr/>
    </dgm:pt>
    <dgm:pt modelId="{863D76E9-927B-4B2B-A5E7-1390CE6399D0}" type="pres">
      <dgm:prSet presAssocID="{D3147F0A-457E-40EB-B0F2-E609F2B3E2A9}" presName="accentRepeatNode" presStyleLbl="solidFgAcc1" presStyleIdx="3" presStyleCnt="4"/>
      <dgm:spPr/>
    </dgm:pt>
  </dgm:ptLst>
  <dgm:cxnLst>
    <dgm:cxn modelId="{0FF1D30A-1B61-4296-B236-D50B97DCA112}" srcId="{F000F2AE-28E5-458F-841E-77CBD67A297C}" destId="{57B9791E-5834-43D7-BAD1-5DE0E23DC336}" srcOrd="2" destOrd="0" parTransId="{B3C4DA23-DB55-406E-AC70-12A0BA9E2D9C}" sibTransId="{BB629FE8-7396-4A89-9172-F60745B60CB1}"/>
    <dgm:cxn modelId="{C4B69315-35AA-45A5-BCC6-FD6FD3D2709F}" srcId="{F000F2AE-28E5-458F-841E-77CBD67A297C}" destId="{D3147F0A-457E-40EB-B0F2-E609F2B3E2A9}" srcOrd="3" destOrd="0" parTransId="{2E5BD768-6975-4179-A779-C317ECF2EE99}" sibTransId="{95E0F94A-FE0D-4998-94BF-94F15F0BA7DB}"/>
    <dgm:cxn modelId="{1F979318-F559-432C-A477-8521114685A6}" type="presOf" srcId="{18F2FF9C-15BB-4B35-A761-79E0403D89B9}" destId="{5C60D292-1F30-405B-A1AF-0E83665F5F96}" srcOrd="0" destOrd="0" presId="urn:microsoft.com/office/officeart/2008/layout/VerticalCurvedList"/>
    <dgm:cxn modelId="{5B669D22-CD0E-4B1F-8D16-999417DC4EA5}" type="presOf" srcId="{57B9791E-5834-43D7-BAD1-5DE0E23DC336}" destId="{369D8961-ECDB-4591-B5C8-A2D40CA137FD}" srcOrd="0" destOrd="0" presId="urn:microsoft.com/office/officeart/2008/layout/VerticalCurvedList"/>
    <dgm:cxn modelId="{45867837-06EE-4ED1-AB83-81C2C3109240}" srcId="{F000F2AE-28E5-458F-841E-77CBD67A297C}" destId="{D1D5B23A-005E-4C40-80D3-22271CE4C191}" srcOrd="1" destOrd="0" parTransId="{E594F847-976B-4FF9-B20C-172F39CBDBCB}" sibTransId="{9C97D789-A3AA-445C-B5AA-97ECBA7F41CD}"/>
    <dgm:cxn modelId="{10EA217C-5835-429D-AE34-00E4E146B383}" type="presOf" srcId="{F000F2AE-28E5-458F-841E-77CBD67A297C}" destId="{8B3051EC-5A21-4845-9CE2-2E7344FFAB5D}" srcOrd="0" destOrd="0" presId="urn:microsoft.com/office/officeart/2008/layout/VerticalCurvedList"/>
    <dgm:cxn modelId="{17E6EC7C-1568-43B8-878F-02C3CC67D6AD}" type="presOf" srcId="{D1D5B23A-005E-4C40-80D3-22271CE4C191}" destId="{7D64A355-384B-4258-9B04-B14D7D6CD9D6}" srcOrd="0" destOrd="0" presId="urn:microsoft.com/office/officeart/2008/layout/VerticalCurvedList"/>
    <dgm:cxn modelId="{1D918EC4-11F2-4A27-807C-5DBF8C8BE63B}" type="presOf" srcId="{D3147F0A-457E-40EB-B0F2-E609F2B3E2A9}" destId="{91EE3C77-E7EF-410E-94B0-990C5788ACF3}" srcOrd="0" destOrd="0" presId="urn:microsoft.com/office/officeart/2008/layout/VerticalCurvedList"/>
    <dgm:cxn modelId="{CE12E9D7-B29D-4484-9531-4F493A7E18AC}" srcId="{F000F2AE-28E5-458F-841E-77CBD67A297C}" destId="{18F2FF9C-15BB-4B35-A761-79E0403D89B9}" srcOrd="0" destOrd="0" parTransId="{387CD1F4-BC88-497F-B7E8-286983610CE1}" sibTransId="{125E74F9-A3F5-4DC9-AB2C-514B5DE33325}"/>
    <dgm:cxn modelId="{2EB6E3F4-6AEF-474C-847F-6B155E27390F}" type="presOf" srcId="{125E74F9-A3F5-4DC9-AB2C-514B5DE33325}" destId="{1C607385-85DC-4A3A-8F23-C23FC17CEA60}" srcOrd="0" destOrd="0" presId="urn:microsoft.com/office/officeart/2008/layout/VerticalCurvedList"/>
    <dgm:cxn modelId="{4DD14DBD-22A7-47A0-B621-8CFA7CAC6DAD}" type="presParOf" srcId="{8B3051EC-5A21-4845-9CE2-2E7344FFAB5D}" destId="{34DFF6A9-1123-4BD5-86E1-5D7CDB8B1D27}" srcOrd="0" destOrd="0" presId="urn:microsoft.com/office/officeart/2008/layout/VerticalCurvedList"/>
    <dgm:cxn modelId="{A6DE33EF-3CFB-4466-BA6F-24348F1D7DA1}" type="presParOf" srcId="{34DFF6A9-1123-4BD5-86E1-5D7CDB8B1D27}" destId="{7D707633-AD5F-4706-8047-FC6F30285735}" srcOrd="0" destOrd="0" presId="urn:microsoft.com/office/officeart/2008/layout/VerticalCurvedList"/>
    <dgm:cxn modelId="{3B959214-EEA2-43C9-B99C-A3D812A30F77}" type="presParOf" srcId="{7D707633-AD5F-4706-8047-FC6F30285735}" destId="{BF485044-0824-4E38-BB9D-95212ACE551F}" srcOrd="0" destOrd="0" presId="urn:microsoft.com/office/officeart/2008/layout/VerticalCurvedList"/>
    <dgm:cxn modelId="{E0CA2015-0BC0-48BF-A269-D3970591CA85}" type="presParOf" srcId="{7D707633-AD5F-4706-8047-FC6F30285735}" destId="{1C607385-85DC-4A3A-8F23-C23FC17CEA60}" srcOrd="1" destOrd="0" presId="urn:microsoft.com/office/officeart/2008/layout/VerticalCurvedList"/>
    <dgm:cxn modelId="{DFEBF37C-0776-46E6-B461-F1EB173EEB0F}" type="presParOf" srcId="{7D707633-AD5F-4706-8047-FC6F30285735}" destId="{D35358F5-BD9D-4A06-8652-9DCADE318B31}" srcOrd="2" destOrd="0" presId="urn:microsoft.com/office/officeart/2008/layout/VerticalCurvedList"/>
    <dgm:cxn modelId="{A614914C-E72C-4104-B497-E488E6E44DDB}" type="presParOf" srcId="{7D707633-AD5F-4706-8047-FC6F30285735}" destId="{DEDB041B-538F-443A-985B-B5D2967208F0}" srcOrd="3" destOrd="0" presId="urn:microsoft.com/office/officeart/2008/layout/VerticalCurvedList"/>
    <dgm:cxn modelId="{D90FD7A5-EF46-43F2-8758-B98B968A096F}" type="presParOf" srcId="{34DFF6A9-1123-4BD5-86E1-5D7CDB8B1D27}" destId="{5C60D292-1F30-405B-A1AF-0E83665F5F96}" srcOrd="1" destOrd="0" presId="urn:microsoft.com/office/officeart/2008/layout/VerticalCurvedList"/>
    <dgm:cxn modelId="{97F37508-A151-41D2-8293-F3E2F5C5F5DF}" type="presParOf" srcId="{34DFF6A9-1123-4BD5-86E1-5D7CDB8B1D27}" destId="{12F9AE4B-4C00-4D99-A52A-9A39CCB7ED20}" srcOrd="2" destOrd="0" presId="urn:microsoft.com/office/officeart/2008/layout/VerticalCurvedList"/>
    <dgm:cxn modelId="{8C1E73FF-3258-4F2E-9029-EBE229B5E3A2}" type="presParOf" srcId="{12F9AE4B-4C00-4D99-A52A-9A39CCB7ED20}" destId="{D72B2801-6090-4E69-99AF-B402CCFDEB0C}" srcOrd="0" destOrd="0" presId="urn:microsoft.com/office/officeart/2008/layout/VerticalCurvedList"/>
    <dgm:cxn modelId="{9F6EBD53-5856-48EC-BACC-3A311F076CDE}" type="presParOf" srcId="{34DFF6A9-1123-4BD5-86E1-5D7CDB8B1D27}" destId="{7D64A355-384B-4258-9B04-B14D7D6CD9D6}" srcOrd="3" destOrd="0" presId="urn:microsoft.com/office/officeart/2008/layout/VerticalCurvedList"/>
    <dgm:cxn modelId="{8A606FC6-1462-44C5-BC06-C962690C511D}" type="presParOf" srcId="{34DFF6A9-1123-4BD5-86E1-5D7CDB8B1D27}" destId="{1BE8597F-F8C4-470A-8910-392177FAA742}" srcOrd="4" destOrd="0" presId="urn:microsoft.com/office/officeart/2008/layout/VerticalCurvedList"/>
    <dgm:cxn modelId="{DD5C721A-DD05-4037-9876-682C3563E532}" type="presParOf" srcId="{1BE8597F-F8C4-470A-8910-392177FAA742}" destId="{9CC2B071-4DF1-4F24-8143-BABC96D03496}" srcOrd="0" destOrd="0" presId="urn:microsoft.com/office/officeart/2008/layout/VerticalCurvedList"/>
    <dgm:cxn modelId="{9A590430-DB8E-46F3-9280-5D32AA779332}" type="presParOf" srcId="{34DFF6A9-1123-4BD5-86E1-5D7CDB8B1D27}" destId="{369D8961-ECDB-4591-B5C8-A2D40CA137FD}" srcOrd="5" destOrd="0" presId="urn:microsoft.com/office/officeart/2008/layout/VerticalCurvedList"/>
    <dgm:cxn modelId="{CCBCB6DE-40DF-447A-B710-CF0BC209AF18}" type="presParOf" srcId="{34DFF6A9-1123-4BD5-86E1-5D7CDB8B1D27}" destId="{959033F5-917D-4B83-A62F-67AE86D83D06}" srcOrd="6" destOrd="0" presId="urn:microsoft.com/office/officeart/2008/layout/VerticalCurvedList"/>
    <dgm:cxn modelId="{07371E76-9540-49AE-BB9A-4BB45A1DB4DA}" type="presParOf" srcId="{959033F5-917D-4B83-A62F-67AE86D83D06}" destId="{51C5F350-988D-4C01-952C-D215F2C8575F}" srcOrd="0" destOrd="0" presId="urn:microsoft.com/office/officeart/2008/layout/VerticalCurvedList"/>
    <dgm:cxn modelId="{498F97FE-1BCC-4CE9-8B21-71F0F59E7771}" type="presParOf" srcId="{34DFF6A9-1123-4BD5-86E1-5D7CDB8B1D27}" destId="{91EE3C77-E7EF-410E-94B0-990C5788ACF3}" srcOrd="7" destOrd="0" presId="urn:microsoft.com/office/officeart/2008/layout/VerticalCurvedList"/>
    <dgm:cxn modelId="{B829F012-3895-4705-AD29-0A0772E83589}" type="presParOf" srcId="{34DFF6A9-1123-4BD5-86E1-5D7CDB8B1D27}" destId="{1F0172D8-8C6A-4225-B5D2-E9C3847E50EE}" srcOrd="8" destOrd="0" presId="urn:microsoft.com/office/officeart/2008/layout/VerticalCurvedList"/>
    <dgm:cxn modelId="{0435D03C-19B5-4C50-8E01-3DDF71CFEAD6}" type="presParOf" srcId="{1F0172D8-8C6A-4225-B5D2-E9C3847E50EE}" destId="{863D76E9-927B-4B2B-A5E7-1390CE6399D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F288F1-CB36-420D-B0CE-771038A2B93A}"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220F95AA-E9C1-47B0-A29C-1F8A8AAE78A7}">
      <dgm:prSet phldrT="[Text]" custT="1"/>
      <dgm:spPr/>
      <dgm:t>
        <a:bodyPr/>
        <a:lstStyle/>
        <a:p>
          <a:r>
            <a:rPr lang="en-US" sz="1400" dirty="0"/>
            <a:t>Study </a:t>
          </a:r>
        </a:p>
        <a:p>
          <a:r>
            <a:rPr lang="en-US" sz="1400" dirty="0"/>
            <a:t>Semester</a:t>
          </a:r>
        </a:p>
      </dgm:t>
    </dgm:pt>
    <dgm:pt modelId="{5D39F956-CE13-4DC9-940D-F0DA080E59FF}" type="parTrans" cxnId="{3A99147E-423F-4043-B068-BC7EA9C14B54}">
      <dgm:prSet/>
      <dgm:spPr/>
      <dgm:t>
        <a:bodyPr/>
        <a:lstStyle/>
        <a:p>
          <a:endParaRPr lang="en-US"/>
        </a:p>
      </dgm:t>
    </dgm:pt>
    <dgm:pt modelId="{1C474DD5-FCA2-48C5-B0E7-FD5638A12F03}" type="sibTrans" cxnId="{3A99147E-423F-4043-B068-BC7EA9C14B54}">
      <dgm:prSet/>
      <dgm:spPr/>
      <dgm:t>
        <a:bodyPr/>
        <a:lstStyle/>
        <a:p>
          <a:endParaRPr lang="en-US"/>
        </a:p>
      </dgm:t>
    </dgm:pt>
    <dgm:pt modelId="{F3CBE6E2-7ECD-4BB8-B80C-822241602D07}">
      <dgm:prSet phldrT="[Text]" custT="1"/>
      <dgm:spPr/>
      <dgm:t>
        <a:bodyPr/>
        <a:lstStyle/>
        <a:p>
          <a:r>
            <a:rPr lang="en-US" sz="1400" dirty="0"/>
            <a:t>Internship </a:t>
          </a:r>
        </a:p>
        <a:p>
          <a:r>
            <a:rPr lang="en-US" sz="1400" dirty="0"/>
            <a:t>Semester</a:t>
          </a:r>
        </a:p>
      </dgm:t>
    </dgm:pt>
    <dgm:pt modelId="{C1494D2F-20C3-4950-8CB4-905E9CC50F5F}" type="parTrans" cxnId="{396A8974-8EAE-4CC4-BFAB-17B5435DE9C9}">
      <dgm:prSet/>
      <dgm:spPr/>
      <dgm:t>
        <a:bodyPr/>
        <a:lstStyle/>
        <a:p>
          <a:endParaRPr lang="en-US"/>
        </a:p>
      </dgm:t>
    </dgm:pt>
    <dgm:pt modelId="{811A32A5-5CEA-4525-AA99-C53F45BEC634}" type="sibTrans" cxnId="{396A8974-8EAE-4CC4-BFAB-17B5435DE9C9}">
      <dgm:prSet/>
      <dgm:spPr/>
      <dgm:t>
        <a:bodyPr/>
        <a:lstStyle/>
        <a:p>
          <a:endParaRPr lang="en-US"/>
        </a:p>
      </dgm:t>
    </dgm:pt>
    <dgm:pt modelId="{58F3F583-BD7D-4FD4-8728-77FD2C8A9D2D}">
      <dgm:prSet phldrT="[Text]" custT="1"/>
      <dgm:spPr/>
      <dgm:t>
        <a:bodyPr/>
        <a:lstStyle/>
        <a:p>
          <a:pPr>
            <a:lnSpc>
              <a:spcPct val="100000"/>
            </a:lnSpc>
          </a:pPr>
          <a:r>
            <a:rPr lang="en-US" sz="1400" dirty="0"/>
            <a:t>Graduation </a:t>
          </a:r>
        </a:p>
        <a:p>
          <a:pPr>
            <a:lnSpc>
              <a:spcPct val="100000"/>
            </a:lnSpc>
          </a:pPr>
          <a:r>
            <a:rPr lang="en-US" sz="1400" dirty="0"/>
            <a:t>Project</a:t>
          </a:r>
        </a:p>
      </dgm:t>
    </dgm:pt>
    <dgm:pt modelId="{58A46CAA-B52F-45BF-9402-A47F9EC88184}" type="sibTrans" cxnId="{9BE4FA4D-4FC9-45BB-9D2C-C8A7A973C59D}">
      <dgm:prSet/>
      <dgm:spPr/>
      <dgm:t>
        <a:bodyPr/>
        <a:lstStyle/>
        <a:p>
          <a:endParaRPr lang="en-US"/>
        </a:p>
      </dgm:t>
    </dgm:pt>
    <dgm:pt modelId="{F86008E1-F5E3-43AA-A210-D83B7498CB47}" type="parTrans" cxnId="{9BE4FA4D-4FC9-45BB-9D2C-C8A7A973C59D}">
      <dgm:prSet/>
      <dgm:spPr/>
      <dgm:t>
        <a:bodyPr/>
        <a:lstStyle/>
        <a:p>
          <a:endParaRPr lang="en-US"/>
        </a:p>
      </dgm:t>
    </dgm:pt>
    <dgm:pt modelId="{F2AB577B-C3D0-4823-BCEA-5B63A9195C69}" type="pres">
      <dgm:prSet presAssocID="{5EF288F1-CB36-420D-B0CE-771038A2B93A}" presName="Name0" presStyleCnt="0">
        <dgm:presLayoutVars>
          <dgm:dir/>
          <dgm:resizeHandles val="exact"/>
        </dgm:presLayoutVars>
      </dgm:prSet>
      <dgm:spPr/>
    </dgm:pt>
    <dgm:pt modelId="{A6621C74-948C-42B3-B4E0-ABD46FC735A9}" type="pres">
      <dgm:prSet presAssocID="{220F95AA-E9C1-47B0-A29C-1F8A8AAE78A7}" presName="composite" presStyleCnt="0"/>
      <dgm:spPr/>
    </dgm:pt>
    <dgm:pt modelId="{F9223B10-E15A-4979-BAAB-B3684C7F8579}" type="pres">
      <dgm:prSet presAssocID="{220F95AA-E9C1-47B0-A29C-1F8A8AAE78A7}" presName="bgChev" presStyleLbl="node1" presStyleIdx="0" presStyleCnt="3"/>
      <dgm:spPr/>
    </dgm:pt>
    <dgm:pt modelId="{730B5F92-C3F4-4345-A2D1-BB8B53C4CC48}" type="pres">
      <dgm:prSet presAssocID="{220F95AA-E9C1-47B0-A29C-1F8A8AAE78A7}" presName="txNode" presStyleLbl="fgAcc1" presStyleIdx="0" presStyleCnt="3">
        <dgm:presLayoutVars>
          <dgm:bulletEnabled val="1"/>
        </dgm:presLayoutVars>
      </dgm:prSet>
      <dgm:spPr/>
    </dgm:pt>
    <dgm:pt modelId="{719E483B-7AB5-4FE5-B596-F1F82949AA80}" type="pres">
      <dgm:prSet presAssocID="{1C474DD5-FCA2-48C5-B0E7-FD5638A12F03}" presName="compositeSpace" presStyleCnt="0"/>
      <dgm:spPr/>
    </dgm:pt>
    <dgm:pt modelId="{FE2FE947-A6D5-4D6A-9685-352408C799DD}" type="pres">
      <dgm:prSet presAssocID="{F3CBE6E2-7ECD-4BB8-B80C-822241602D07}" presName="composite" presStyleCnt="0"/>
      <dgm:spPr/>
    </dgm:pt>
    <dgm:pt modelId="{9F29EE79-0703-4093-ABF4-93DD07B5934E}" type="pres">
      <dgm:prSet presAssocID="{F3CBE6E2-7ECD-4BB8-B80C-822241602D07}" presName="bgChev" presStyleLbl="node1" presStyleIdx="1" presStyleCnt="3"/>
      <dgm:spPr/>
    </dgm:pt>
    <dgm:pt modelId="{721CEAEA-D8F8-49A5-83A2-56868C0CC76B}" type="pres">
      <dgm:prSet presAssocID="{F3CBE6E2-7ECD-4BB8-B80C-822241602D07}" presName="txNode" presStyleLbl="fgAcc1" presStyleIdx="1" presStyleCnt="3">
        <dgm:presLayoutVars>
          <dgm:bulletEnabled val="1"/>
        </dgm:presLayoutVars>
      </dgm:prSet>
      <dgm:spPr/>
    </dgm:pt>
    <dgm:pt modelId="{E17DDA3F-0878-4436-AF24-865BE0ABF45F}" type="pres">
      <dgm:prSet presAssocID="{811A32A5-5CEA-4525-AA99-C53F45BEC634}" presName="compositeSpace" presStyleCnt="0"/>
      <dgm:spPr/>
    </dgm:pt>
    <dgm:pt modelId="{973B5563-4ADA-4329-90F0-F1577C38F1D1}" type="pres">
      <dgm:prSet presAssocID="{58F3F583-BD7D-4FD4-8728-77FD2C8A9D2D}" presName="composite" presStyleCnt="0"/>
      <dgm:spPr/>
    </dgm:pt>
    <dgm:pt modelId="{45693A2C-85E5-4363-AD75-15F3C084BDDB}" type="pres">
      <dgm:prSet presAssocID="{58F3F583-BD7D-4FD4-8728-77FD2C8A9D2D}" presName="bgChev" presStyleLbl="node1" presStyleIdx="2" presStyleCnt="3"/>
      <dgm:spPr/>
    </dgm:pt>
    <dgm:pt modelId="{DF4042DF-5120-4317-807A-15BB97A438CE}" type="pres">
      <dgm:prSet presAssocID="{58F3F583-BD7D-4FD4-8728-77FD2C8A9D2D}" presName="txNode" presStyleLbl="fgAcc1" presStyleIdx="2" presStyleCnt="3">
        <dgm:presLayoutVars>
          <dgm:bulletEnabled val="1"/>
        </dgm:presLayoutVars>
      </dgm:prSet>
      <dgm:spPr/>
    </dgm:pt>
  </dgm:ptLst>
  <dgm:cxnLst>
    <dgm:cxn modelId="{37493915-BD77-4768-89E4-929B8635FB6A}" type="presOf" srcId="{F3CBE6E2-7ECD-4BB8-B80C-822241602D07}" destId="{721CEAEA-D8F8-49A5-83A2-56868C0CC76B}" srcOrd="0" destOrd="0" presId="urn:microsoft.com/office/officeart/2005/8/layout/chevronAccent+Icon"/>
    <dgm:cxn modelId="{6BF9781F-0AAE-4B0F-BC12-97583761BD1E}" type="presOf" srcId="{5EF288F1-CB36-420D-B0CE-771038A2B93A}" destId="{F2AB577B-C3D0-4823-BCEA-5B63A9195C69}" srcOrd="0" destOrd="0" presId="urn:microsoft.com/office/officeart/2005/8/layout/chevronAccent+Icon"/>
    <dgm:cxn modelId="{C2977C42-2347-409D-9740-DEDED193E9F9}" type="presOf" srcId="{58F3F583-BD7D-4FD4-8728-77FD2C8A9D2D}" destId="{DF4042DF-5120-4317-807A-15BB97A438CE}" srcOrd="0" destOrd="0" presId="urn:microsoft.com/office/officeart/2005/8/layout/chevronAccent+Icon"/>
    <dgm:cxn modelId="{9BE4FA4D-4FC9-45BB-9D2C-C8A7A973C59D}" srcId="{5EF288F1-CB36-420D-B0CE-771038A2B93A}" destId="{58F3F583-BD7D-4FD4-8728-77FD2C8A9D2D}" srcOrd="2" destOrd="0" parTransId="{F86008E1-F5E3-43AA-A210-D83B7498CB47}" sibTransId="{58A46CAA-B52F-45BF-9402-A47F9EC88184}"/>
    <dgm:cxn modelId="{396A8974-8EAE-4CC4-BFAB-17B5435DE9C9}" srcId="{5EF288F1-CB36-420D-B0CE-771038A2B93A}" destId="{F3CBE6E2-7ECD-4BB8-B80C-822241602D07}" srcOrd="1" destOrd="0" parTransId="{C1494D2F-20C3-4950-8CB4-905E9CC50F5F}" sibTransId="{811A32A5-5CEA-4525-AA99-C53F45BEC634}"/>
    <dgm:cxn modelId="{3A99147E-423F-4043-B068-BC7EA9C14B54}" srcId="{5EF288F1-CB36-420D-B0CE-771038A2B93A}" destId="{220F95AA-E9C1-47B0-A29C-1F8A8AAE78A7}" srcOrd="0" destOrd="0" parTransId="{5D39F956-CE13-4DC9-940D-F0DA080E59FF}" sibTransId="{1C474DD5-FCA2-48C5-B0E7-FD5638A12F03}"/>
    <dgm:cxn modelId="{3B9E85C3-0087-4109-A0FD-9EFB3DE566F6}" type="presOf" srcId="{220F95AA-E9C1-47B0-A29C-1F8A8AAE78A7}" destId="{730B5F92-C3F4-4345-A2D1-BB8B53C4CC48}" srcOrd="0" destOrd="0" presId="urn:microsoft.com/office/officeart/2005/8/layout/chevronAccent+Icon"/>
    <dgm:cxn modelId="{D0FB27B6-D729-48CE-B1BB-3853E32D1C32}" type="presParOf" srcId="{F2AB577B-C3D0-4823-BCEA-5B63A9195C69}" destId="{A6621C74-948C-42B3-B4E0-ABD46FC735A9}" srcOrd="0" destOrd="0" presId="urn:microsoft.com/office/officeart/2005/8/layout/chevronAccent+Icon"/>
    <dgm:cxn modelId="{0B8D9425-FF01-463A-9EE7-1F48612BE6BA}" type="presParOf" srcId="{A6621C74-948C-42B3-B4E0-ABD46FC735A9}" destId="{F9223B10-E15A-4979-BAAB-B3684C7F8579}" srcOrd="0" destOrd="0" presId="urn:microsoft.com/office/officeart/2005/8/layout/chevronAccent+Icon"/>
    <dgm:cxn modelId="{94B5891E-6A41-4B5F-BA34-8DFB618475C4}" type="presParOf" srcId="{A6621C74-948C-42B3-B4E0-ABD46FC735A9}" destId="{730B5F92-C3F4-4345-A2D1-BB8B53C4CC48}" srcOrd="1" destOrd="0" presId="urn:microsoft.com/office/officeart/2005/8/layout/chevronAccent+Icon"/>
    <dgm:cxn modelId="{04EBDA80-A7E9-4D8A-AAD7-9EE360597901}" type="presParOf" srcId="{F2AB577B-C3D0-4823-BCEA-5B63A9195C69}" destId="{719E483B-7AB5-4FE5-B596-F1F82949AA80}" srcOrd="1" destOrd="0" presId="urn:microsoft.com/office/officeart/2005/8/layout/chevronAccent+Icon"/>
    <dgm:cxn modelId="{40219857-0ACB-4E74-A9B7-17CCAF30CC06}" type="presParOf" srcId="{F2AB577B-C3D0-4823-BCEA-5B63A9195C69}" destId="{FE2FE947-A6D5-4D6A-9685-352408C799DD}" srcOrd="2" destOrd="0" presId="urn:microsoft.com/office/officeart/2005/8/layout/chevronAccent+Icon"/>
    <dgm:cxn modelId="{32BCF21C-33FA-4EA0-A684-339BA50B9799}" type="presParOf" srcId="{FE2FE947-A6D5-4D6A-9685-352408C799DD}" destId="{9F29EE79-0703-4093-ABF4-93DD07B5934E}" srcOrd="0" destOrd="0" presId="urn:microsoft.com/office/officeart/2005/8/layout/chevronAccent+Icon"/>
    <dgm:cxn modelId="{01957959-8065-40E7-AA69-35B365337EED}" type="presParOf" srcId="{FE2FE947-A6D5-4D6A-9685-352408C799DD}" destId="{721CEAEA-D8F8-49A5-83A2-56868C0CC76B}" srcOrd="1" destOrd="0" presId="urn:microsoft.com/office/officeart/2005/8/layout/chevronAccent+Icon"/>
    <dgm:cxn modelId="{15E74225-3075-4A4C-B1F1-361387BE5BB9}" type="presParOf" srcId="{F2AB577B-C3D0-4823-BCEA-5B63A9195C69}" destId="{E17DDA3F-0878-4436-AF24-865BE0ABF45F}" srcOrd="3" destOrd="0" presId="urn:microsoft.com/office/officeart/2005/8/layout/chevronAccent+Icon"/>
    <dgm:cxn modelId="{C752D82A-E67C-4BF1-82DF-535A634970DE}" type="presParOf" srcId="{F2AB577B-C3D0-4823-BCEA-5B63A9195C69}" destId="{973B5563-4ADA-4329-90F0-F1577C38F1D1}" srcOrd="4" destOrd="0" presId="urn:microsoft.com/office/officeart/2005/8/layout/chevronAccent+Icon"/>
    <dgm:cxn modelId="{D59BADDA-7430-4E2E-B9B6-F6D7D2FE2101}" type="presParOf" srcId="{973B5563-4ADA-4329-90F0-F1577C38F1D1}" destId="{45693A2C-85E5-4363-AD75-15F3C084BDDB}" srcOrd="0" destOrd="0" presId="urn:microsoft.com/office/officeart/2005/8/layout/chevronAccent+Icon"/>
    <dgm:cxn modelId="{39348948-EE0F-45A6-963F-8EDF3FB50F2B}" type="presParOf" srcId="{973B5563-4ADA-4329-90F0-F1577C38F1D1}" destId="{DF4042DF-5120-4317-807A-15BB97A438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F288F1-CB36-420D-B0CE-771038A2B93A}"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220F95AA-E9C1-47B0-A29C-1F8A8AAE78A7}">
      <dgm:prSet phldrT="[Text]" custT="1"/>
      <dgm:spPr/>
      <dgm:t>
        <a:bodyPr/>
        <a:lstStyle/>
        <a:p>
          <a:r>
            <a:rPr lang="en-US" sz="1400" dirty="0"/>
            <a:t>Study </a:t>
          </a:r>
        </a:p>
        <a:p>
          <a:r>
            <a:rPr lang="en-US" sz="1400" dirty="0"/>
            <a:t>Semester</a:t>
          </a:r>
        </a:p>
      </dgm:t>
    </dgm:pt>
    <dgm:pt modelId="{5D39F956-CE13-4DC9-940D-F0DA080E59FF}" type="parTrans" cxnId="{3A99147E-423F-4043-B068-BC7EA9C14B54}">
      <dgm:prSet/>
      <dgm:spPr/>
      <dgm:t>
        <a:bodyPr/>
        <a:lstStyle/>
        <a:p>
          <a:endParaRPr lang="en-US"/>
        </a:p>
      </dgm:t>
    </dgm:pt>
    <dgm:pt modelId="{1C474DD5-FCA2-48C5-B0E7-FD5638A12F03}" type="sibTrans" cxnId="{3A99147E-423F-4043-B068-BC7EA9C14B54}">
      <dgm:prSet/>
      <dgm:spPr/>
      <dgm:t>
        <a:bodyPr/>
        <a:lstStyle/>
        <a:p>
          <a:endParaRPr lang="en-US"/>
        </a:p>
      </dgm:t>
    </dgm:pt>
    <dgm:pt modelId="{F3CBE6E2-7ECD-4BB8-B80C-822241602D07}">
      <dgm:prSet phldrT="[Text]" custT="1"/>
      <dgm:spPr/>
      <dgm:t>
        <a:bodyPr/>
        <a:lstStyle/>
        <a:p>
          <a:r>
            <a:rPr lang="en-US" sz="1400" dirty="0"/>
            <a:t>Internship </a:t>
          </a:r>
        </a:p>
        <a:p>
          <a:r>
            <a:rPr lang="en-US" sz="1400" dirty="0"/>
            <a:t>Semester</a:t>
          </a:r>
        </a:p>
      </dgm:t>
    </dgm:pt>
    <dgm:pt modelId="{C1494D2F-20C3-4950-8CB4-905E9CC50F5F}" type="parTrans" cxnId="{396A8974-8EAE-4CC4-BFAB-17B5435DE9C9}">
      <dgm:prSet/>
      <dgm:spPr/>
      <dgm:t>
        <a:bodyPr/>
        <a:lstStyle/>
        <a:p>
          <a:endParaRPr lang="en-US"/>
        </a:p>
      </dgm:t>
    </dgm:pt>
    <dgm:pt modelId="{811A32A5-5CEA-4525-AA99-C53F45BEC634}" type="sibTrans" cxnId="{396A8974-8EAE-4CC4-BFAB-17B5435DE9C9}">
      <dgm:prSet/>
      <dgm:spPr/>
      <dgm:t>
        <a:bodyPr/>
        <a:lstStyle/>
        <a:p>
          <a:endParaRPr lang="en-US"/>
        </a:p>
      </dgm:t>
    </dgm:pt>
    <dgm:pt modelId="{58F3F583-BD7D-4FD4-8728-77FD2C8A9D2D}">
      <dgm:prSet phldrT="[Text]" custT="1"/>
      <dgm:spPr/>
      <dgm:t>
        <a:bodyPr/>
        <a:lstStyle/>
        <a:p>
          <a:pPr>
            <a:lnSpc>
              <a:spcPct val="100000"/>
            </a:lnSpc>
          </a:pPr>
          <a:r>
            <a:rPr lang="en-US" sz="1400" dirty="0"/>
            <a:t>Graduation </a:t>
          </a:r>
        </a:p>
        <a:p>
          <a:pPr>
            <a:lnSpc>
              <a:spcPct val="100000"/>
            </a:lnSpc>
          </a:pPr>
          <a:r>
            <a:rPr lang="en-US" sz="1400" dirty="0"/>
            <a:t>Project</a:t>
          </a:r>
        </a:p>
      </dgm:t>
    </dgm:pt>
    <dgm:pt modelId="{58A46CAA-B52F-45BF-9402-A47F9EC88184}" type="sibTrans" cxnId="{9BE4FA4D-4FC9-45BB-9D2C-C8A7A973C59D}">
      <dgm:prSet/>
      <dgm:spPr/>
      <dgm:t>
        <a:bodyPr/>
        <a:lstStyle/>
        <a:p>
          <a:endParaRPr lang="en-US"/>
        </a:p>
      </dgm:t>
    </dgm:pt>
    <dgm:pt modelId="{F86008E1-F5E3-43AA-A210-D83B7498CB47}" type="parTrans" cxnId="{9BE4FA4D-4FC9-45BB-9D2C-C8A7A973C59D}">
      <dgm:prSet/>
      <dgm:spPr/>
      <dgm:t>
        <a:bodyPr/>
        <a:lstStyle/>
        <a:p>
          <a:endParaRPr lang="en-US"/>
        </a:p>
      </dgm:t>
    </dgm:pt>
    <dgm:pt modelId="{F2AB577B-C3D0-4823-BCEA-5B63A9195C69}" type="pres">
      <dgm:prSet presAssocID="{5EF288F1-CB36-420D-B0CE-771038A2B93A}" presName="Name0" presStyleCnt="0">
        <dgm:presLayoutVars>
          <dgm:dir/>
          <dgm:resizeHandles val="exact"/>
        </dgm:presLayoutVars>
      </dgm:prSet>
      <dgm:spPr/>
    </dgm:pt>
    <dgm:pt modelId="{A6621C74-948C-42B3-B4E0-ABD46FC735A9}" type="pres">
      <dgm:prSet presAssocID="{220F95AA-E9C1-47B0-A29C-1F8A8AAE78A7}" presName="composite" presStyleCnt="0"/>
      <dgm:spPr/>
    </dgm:pt>
    <dgm:pt modelId="{F9223B10-E15A-4979-BAAB-B3684C7F8579}" type="pres">
      <dgm:prSet presAssocID="{220F95AA-E9C1-47B0-A29C-1F8A8AAE78A7}" presName="bgChev" presStyleLbl="node1" presStyleIdx="0" presStyleCnt="3"/>
      <dgm:spPr/>
    </dgm:pt>
    <dgm:pt modelId="{730B5F92-C3F4-4345-A2D1-BB8B53C4CC48}" type="pres">
      <dgm:prSet presAssocID="{220F95AA-E9C1-47B0-A29C-1F8A8AAE78A7}" presName="txNode" presStyleLbl="fgAcc1" presStyleIdx="0" presStyleCnt="3">
        <dgm:presLayoutVars>
          <dgm:bulletEnabled val="1"/>
        </dgm:presLayoutVars>
      </dgm:prSet>
      <dgm:spPr/>
    </dgm:pt>
    <dgm:pt modelId="{719E483B-7AB5-4FE5-B596-F1F82949AA80}" type="pres">
      <dgm:prSet presAssocID="{1C474DD5-FCA2-48C5-B0E7-FD5638A12F03}" presName="compositeSpace" presStyleCnt="0"/>
      <dgm:spPr/>
    </dgm:pt>
    <dgm:pt modelId="{FE2FE947-A6D5-4D6A-9685-352408C799DD}" type="pres">
      <dgm:prSet presAssocID="{F3CBE6E2-7ECD-4BB8-B80C-822241602D07}" presName="composite" presStyleCnt="0"/>
      <dgm:spPr/>
    </dgm:pt>
    <dgm:pt modelId="{9F29EE79-0703-4093-ABF4-93DD07B5934E}" type="pres">
      <dgm:prSet presAssocID="{F3CBE6E2-7ECD-4BB8-B80C-822241602D07}" presName="bgChev" presStyleLbl="node1" presStyleIdx="1" presStyleCnt="3"/>
      <dgm:spPr/>
    </dgm:pt>
    <dgm:pt modelId="{721CEAEA-D8F8-49A5-83A2-56868C0CC76B}" type="pres">
      <dgm:prSet presAssocID="{F3CBE6E2-7ECD-4BB8-B80C-822241602D07}" presName="txNode" presStyleLbl="fgAcc1" presStyleIdx="1" presStyleCnt="3">
        <dgm:presLayoutVars>
          <dgm:bulletEnabled val="1"/>
        </dgm:presLayoutVars>
      </dgm:prSet>
      <dgm:spPr/>
    </dgm:pt>
    <dgm:pt modelId="{E17DDA3F-0878-4436-AF24-865BE0ABF45F}" type="pres">
      <dgm:prSet presAssocID="{811A32A5-5CEA-4525-AA99-C53F45BEC634}" presName="compositeSpace" presStyleCnt="0"/>
      <dgm:spPr/>
    </dgm:pt>
    <dgm:pt modelId="{973B5563-4ADA-4329-90F0-F1577C38F1D1}" type="pres">
      <dgm:prSet presAssocID="{58F3F583-BD7D-4FD4-8728-77FD2C8A9D2D}" presName="composite" presStyleCnt="0"/>
      <dgm:spPr/>
    </dgm:pt>
    <dgm:pt modelId="{45693A2C-85E5-4363-AD75-15F3C084BDDB}" type="pres">
      <dgm:prSet presAssocID="{58F3F583-BD7D-4FD4-8728-77FD2C8A9D2D}" presName="bgChev" presStyleLbl="node1" presStyleIdx="2" presStyleCnt="3"/>
      <dgm:spPr/>
    </dgm:pt>
    <dgm:pt modelId="{DF4042DF-5120-4317-807A-15BB97A438CE}" type="pres">
      <dgm:prSet presAssocID="{58F3F583-BD7D-4FD4-8728-77FD2C8A9D2D}" presName="txNode" presStyleLbl="fgAcc1" presStyleIdx="2" presStyleCnt="3">
        <dgm:presLayoutVars>
          <dgm:bulletEnabled val="1"/>
        </dgm:presLayoutVars>
      </dgm:prSet>
      <dgm:spPr/>
    </dgm:pt>
  </dgm:ptLst>
  <dgm:cxnLst>
    <dgm:cxn modelId="{37493915-BD77-4768-89E4-929B8635FB6A}" type="presOf" srcId="{F3CBE6E2-7ECD-4BB8-B80C-822241602D07}" destId="{721CEAEA-D8F8-49A5-83A2-56868C0CC76B}" srcOrd="0" destOrd="0" presId="urn:microsoft.com/office/officeart/2005/8/layout/chevronAccent+Icon"/>
    <dgm:cxn modelId="{6BF9781F-0AAE-4B0F-BC12-97583761BD1E}" type="presOf" srcId="{5EF288F1-CB36-420D-B0CE-771038A2B93A}" destId="{F2AB577B-C3D0-4823-BCEA-5B63A9195C69}" srcOrd="0" destOrd="0" presId="urn:microsoft.com/office/officeart/2005/8/layout/chevronAccent+Icon"/>
    <dgm:cxn modelId="{C2977C42-2347-409D-9740-DEDED193E9F9}" type="presOf" srcId="{58F3F583-BD7D-4FD4-8728-77FD2C8A9D2D}" destId="{DF4042DF-5120-4317-807A-15BB97A438CE}" srcOrd="0" destOrd="0" presId="urn:microsoft.com/office/officeart/2005/8/layout/chevronAccent+Icon"/>
    <dgm:cxn modelId="{9BE4FA4D-4FC9-45BB-9D2C-C8A7A973C59D}" srcId="{5EF288F1-CB36-420D-B0CE-771038A2B93A}" destId="{58F3F583-BD7D-4FD4-8728-77FD2C8A9D2D}" srcOrd="2" destOrd="0" parTransId="{F86008E1-F5E3-43AA-A210-D83B7498CB47}" sibTransId="{58A46CAA-B52F-45BF-9402-A47F9EC88184}"/>
    <dgm:cxn modelId="{396A8974-8EAE-4CC4-BFAB-17B5435DE9C9}" srcId="{5EF288F1-CB36-420D-B0CE-771038A2B93A}" destId="{F3CBE6E2-7ECD-4BB8-B80C-822241602D07}" srcOrd="1" destOrd="0" parTransId="{C1494D2F-20C3-4950-8CB4-905E9CC50F5F}" sibTransId="{811A32A5-5CEA-4525-AA99-C53F45BEC634}"/>
    <dgm:cxn modelId="{3A99147E-423F-4043-B068-BC7EA9C14B54}" srcId="{5EF288F1-CB36-420D-B0CE-771038A2B93A}" destId="{220F95AA-E9C1-47B0-A29C-1F8A8AAE78A7}" srcOrd="0" destOrd="0" parTransId="{5D39F956-CE13-4DC9-940D-F0DA080E59FF}" sibTransId="{1C474DD5-FCA2-48C5-B0E7-FD5638A12F03}"/>
    <dgm:cxn modelId="{3B9E85C3-0087-4109-A0FD-9EFB3DE566F6}" type="presOf" srcId="{220F95AA-E9C1-47B0-A29C-1F8A8AAE78A7}" destId="{730B5F92-C3F4-4345-A2D1-BB8B53C4CC48}" srcOrd="0" destOrd="0" presId="urn:microsoft.com/office/officeart/2005/8/layout/chevronAccent+Icon"/>
    <dgm:cxn modelId="{D0FB27B6-D729-48CE-B1BB-3853E32D1C32}" type="presParOf" srcId="{F2AB577B-C3D0-4823-BCEA-5B63A9195C69}" destId="{A6621C74-948C-42B3-B4E0-ABD46FC735A9}" srcOrd="0" destOrd="0" presId="urn:microsoft.com/office/officeart/2005/8/layout/chevronAccent+Icon"/>
    <dgm:cxn modelId="{0B8D9425-FF01-463A-9EE7-1F48612BE6BA}" type="presParOf" srcId="{A6621C74-948C-42B3-B4E0-ABD46FC735A9}" destId="{F9223B10-E15A-4979-BAAB-B3684C7F8579}" srcOrd="0" destOrd="0" presId="urn:microsoft.com/office/officeart/2005/8/layout/chevronAccent+Icon"/>
    <dgm:cxn modelId="{94B5891E-6A41-4B5F-BA34-8DFB618475C4}" type="presParOf" srcId="{A6621C74-948C-42B3-B4E0-ABD46FC735A9}" destId="{730B5F92-C3F4-4345-A2D1-BB8B53C4CC48}" srcOrd="1" destOrd="0" presId="urn:microsoft.com/office/officeart/2005/8/layout/chevronAccent+Icon"/>
    <dgm:cxn modelId="{04EBDA80-A7E9-4D8A-AAD7-9EE360597901}" type="presParOf" srcId="{F2AB577B-C3D0-4823-BCEA-5B63A9195C69}" destId="{719E483B-7AB5-4FE5-B596-F1F82949AA80}" srcOrd="1" destOrd="0" presId="urn:microsoft.com/office/officeart/2005/8/layout/chevronAccent+Icon"/>
    <dgm:cxn modelId="{40219857-0ACB-4E74-A9B7-17CCAF30CC06}" type="presParOf" srcId="{F2AB577B-C3D0-4823-BCEA-5B63A9195C69}" destId="{FE2FE947-A6D5-4D6A-9685-352408C799DD}" srcOrd="2" destOrd="0" presId="urn:microsoft.com/office/officeart/2005/8/layout/chevronAccent+Icon"/>
    <dgm:cxn modelId="{32BCF21C-33FA-4EA0-A684-339BA50B9799}" type="presParOf" srcId="{FE2FE947-A6D5-4D6A-9685-352408C799DD}" destId="{9F29EE79-0703-4093-ABF4-93DD07B5934E}" srcOrd="0" destOrd="0" presId="urn:microsoft.com/office/officeart/2005/8/layout/chevronAccent+Icon"/>
    <dgm:cxn modelId="{01957959-8065-40E7-AA69-35B365337EED}" type="presParOf" srcId="{FE2FE947-A6D5-4D6A-9685-352408C799DD}" destId="{721CEAEA-D8F8-49A5-83A2-56868C0CC76B}" srcOrd="1" destOrd="0" presId="urn:microsoft.com/office/officeart/2005/8/layout/chevronAccent+Icon"/>
    <dgm:cxn modelId="{15E74225-3075-4A4C-B1F1-361387BE5BB9}" type="presParOf" srcId="{F2AB577B-C3D0-4823-BCEA-5B63A9195C69}" destId="{E17DDA3F-0878-4436-AF24-865BE0ABF45F}" srcOrd="3" destOrd="0" presId="urn:microsoft.com/office/officeart/2005/8/layout/chevronAccent+Icon"/>
    <dgm:cxn modelId="{C752D82A-E67C-4BF1-82DF-535A634970DE}" type="presParOf" srcId="{F2AB577B-C3D0-4823-BCEA-5B63A9195C69}" destId="{973B5563-4ADA-4329-90F0-F1577C38F1D1}" srcOrd="4" destOrd="0" presId="urn:microsoft.com/office/officeart/2005/8/layout/chevronAccent+Icon"/>
    <dgm:cxn modelId="{D59BADDA-7430-4E2E-B9B6-F6D7D2FE2101}" type="presParOf" srcId="{973B5563-4ADA-4329-90F0-F1577C38F1D1}" destId="{45693A2C-85E5-4363-AD75-15F3C084BDDB}" srcOrd="0" destOrd="0" presId="urn:microsoft.com/office/officeart/2005/8/layout/chevronAccent+Icon"/>
    <dgm:cxn modelId="{39348948-EE0F-45A6-963F-8EDF3FB50F2B}" type="presParOf" srcId="{973B5563-4ADA-4329-90F0-F1577C38F1D1}" destId="{DF4042DF-5120-4317-807A-15BB97A438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F288F1-CB36-420D-B0CE-771038A2B93A}"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220F95AA-E9C1-47B0-A29C-1F8A8AAE78A7}">
      <dgm:prSet phldrT="[Text]" custT="1"/>
      <dgm:spPr/>
      <dgm:t>
        <a:bodyPr/>
        <a:lstStyle/>
        <a:p>
          <a:r>
            <a:rPr lang="en-US" sz="1400" dirty="0"/>
            <a:t>Study </a:t>
          </a:r>
        </a:p>
        <a:p>
          <a:r>
            <a:rPr lang="en-US" sz="1400" dirty="0"/>
            <a:t>Semester</a:t>
          </a:r>
        </a:p>
      </dgm:t>
    </dgm:pt>
    <dgm:pt modelId="{5D39F956-CE13-4DC9-940D-F0DA080E59FF}" type="parTrans" cxnId="{3A99147E-423F-4043-B068-BC7EA9C14B54}">
      <dgm:prSet/>
      <dgm:spPr/>
      <dgm:t>
        <a:bodyPr/>
        <a:lstStyle/>
        <a:p>
          <a:endParaRPr lang="en-US"/>
        </a:p>
      </dgm:t>
    </dgm:pt>
    <dgm:pt modelId="{1C474DD5-FCA2-48C5-B0E7-FD5638A12F03}" type="sibTrans" cxnId="{3A99147E-423F-4043-B068-BC7EA9C14B54}">
      <dgm:prSet/>
      <dgm:spPr/>
      <dgm:t>
        <a:bodyPr/>
        <a:lstStyle/>
        <a:p>
          <a:endParaRPr lang="en-US"/>
        </a:p>
      </dgm:t>
    </dgm:pt>
    <dgm:pt modelId="{F3CBE6E2-7ECD-4BB8-B80C-822241602D07}">
      <dgm:prSet phldrT="[Text]" custT="1"/>
      <dgm:spPr/>
      <dgm:t>
        <a:bodyPr/>
        <a:lstStyle/>
        <a:p>
          <a:r>
            <a:rPr lang="en-US" sz="1400" dirty="0"/>
            <a:t>Internship </a:t>
          </a:r>
        </a:p>
        <a:p>
          <a:r>
            <a:rPr lang="en-US" sz="1400" dirty="0"/>
            <a:t>Semester</a:t>
          </a:r>
        </a:p>
      </dgm:t>
    </dgm:pt>
    <dgm:pt modelId="{C1494D2F-20C3-4950-8CB4-905E9CC50F5F}" type="parTrans" cxnId="{396A8974-8EAE-4CC4-BFAB-17B5435DE9C9}">
      <dgm:prSet/>
      <dgm:spPr/>
      <dgm:t>
        <a:bodyPr/>
        <a:lstStyle/>
        <a:p>
          <a:endParaRPr lang="en-US"/>
        </a:p>
      </dgm:t>
    </dgm:pt>
    <dgm:pt modelId="{811A32A5-5CEA-4525-AA99-C53F45BEC634}" type="sibTrans" cxnId="{396A8974-8EAE-4CC4-BFAB-17B5435DE9C9}">
      <dgm:prSet/>
      <dgm:spPr/>
      <dgm:t>
        <a:bodyPr/>
        <a:lstStyle/>
        <a:p>
          <a:endParaRPr lang="en-US"/>
        </a:p>
      </dgm:t>
    </dgm:pt>
    <dgm:pt modelId="{58F3F583-BD7D-4FD4-8728-77FD2C8A9D2D}">
      <dgm:prSet phldrT="[Text]" custT="1"/>
      <dgm:spPr/>
      <dgm:t>
        <a:bodyPr/>
        <a:lstStyle/>
        <a:p>
          <a:pPr>
            <a:lnSpc>
              <a:spcPct val="100000"/>
            </a:lnSpc>
          </a:pPr>
          <a:r>
            <a:rPr lang="en-US" sz="1400" dirty="0"/>
            <a:t>Graduation </a:t>
          </a:r>
        </a:p>
        <a:p>
          <a:pPr>
            <a:lnSpc>
              <a:spcPct val="100000"/>
            </a:lnSpc>
          </a:pPr>
          <a:r>
            <a:rPr lang="en-US" sz="1400" dirty="0"/>
            <a:t>Project</a:t>
          </a:r>
        </a:p>
      </dgm:t>
    </dgm:pt>
    <dgm:pt modelId="{58A46CAA-B52F-45BF-9402-A47F9EC88184}" type="sibTrans" cxnId="{9BE4FA4D-4FC9-45BB-9D2C-C8A7A973C59D}">
      <dgm:prSet/>
      <dgm:spPr/>
      <dgm:t>
        <a:bodyPr/>
        <a:lstStyle/>
        <a:p>
          <a:endParaRPr lang="en-US"/>
        </a:p>
      </dgm:t>
    </dgm:pt>
    <dgm:pt modelId="{F86008E1-F5E3-43AA-A210-D83B7498CB47}" type="parTrans" cxnId="{9BE4FA4D-4FC9-45BB-9D2C-C8A7A973C59D}">
      <dgm:prSet/>
      <dgm:spPr/>
      <dgm:t>
        <a:bodyPr/>
        <a:lstStyle/>
        <a:p>
          <a:endParaRPr lang="en-US"/>
        </a:p>
      </dgm:t>
    </dgm:pt>
    <dgm:pt modelId="{F2AB577B-C3D0-4823-BCEA-5B63A9195C69}" type="pres">
      <dgm:prSet presAssocID="{5EF288F1-CB36-420D-B0CE-771038A2B93A}" presName="Name0" presStyleCnt="0">
        <dgm:presLayoutVars>
          <dgm:dir/>
          <dgm:resizeHandles val="exact"/>
        </dgm:presLayoutVars>
      </dgm:prSet>
      <dgm:spPr/>
    </dgm:pt>
    <dgm:pt modelId="{A6621C74-948C-42B3-B4E0-ABD46FC735A9}" type="pres">
      <dgm:prSet presAssocID="{220F95AA-E9C1-47B0-A29C-1F8A8AAE78A7}" presName="composite" presStyleCnt="0"/>
      <dgm:spPr/>
    </dgm:pt>
    <dgm:pt modelId="{F9223B10-E15A-4979-BAAB-B3684C7F8579}" type="pres">
      <dgm:prSet presAssocID="{220F95AA-E9C1-47B0-A29C-1F8A8AAE78A7}" presName="bgChev" presStyleLbl="node1" presStyleIdx="0" presStyleCnt="3"/>
      <dgm:spPr/>
    </dgm:pt>
    <dgm:pt modelId="{730B5F92-C3F4-4345-A2D1-BB8B53C4CC48}" type="pres">
      <dgm:prSet presAssocID="{220F95AA-E9C1-47B0-A29C-1F8A8AAE78A7}" presName="txNode" presStyleLbl="fgAcc1" presStyleIdx="0" presStyleCnt="3">
        <dgm:presLayoutVars>
          <dgm:bulletEnabled val="1"/>
        </dgm:presLayoutVars>
      </dgm:prSet>
      <dgm:spPr/>
    </dgm:pt>
    <dgm:pt modelId="{719E483B-7AB5-4FE5-B596-F1F82949AA80}" type="pres">
      <dgm:prSet presAssocID="{1C474DD5-FCA2-48C5-B0E7-FD5638A12F03}" presName="compositeSpace" presStyleCnt="0"/>
      <dgm:spPr/>
    </dgm:pt>
    <dgm:pt modelId="{FE2FE947-A6D5-4D6A-9685-352408C799DD}" type="pres">
      <dgm:prSet presAssocID="{F3CBE6E2-7ECD-4BB8-B80C-822241602D07}" presName="composite" presStyleCnt="0"/>
      <dgm:spPr/>
    </dgm:pt>
    <dgm:pt modelId="{9F29EE79-0703-4093-ABF4-93DD07B5934E}" type="pres">
      <dgm:prSet presAssocID="{F3CBE6E2-7ECD-4BB8-B80C-822241602D07}" presName="bgChev" presStyleLbl="node1" presStyleIdx="1" presStyleCnt="3"/>
      <dgm:spPr/>
    </dgm:pt>
    <dgm:pt modelId="{721CEAEA-D8F8-49A5-83A2-56868C0CC76B}" type="pres">
      <dgm:prSet presAssocID="{F3CBE6E2-7ECD-4BB8-B80C-822241602D07}" presName="txNode" presStyleLbl="fgAcc1" presStyleIdx="1" presStyleCnt="3">
        <dgm:presLayoutVars>
          <dgm:bulletEnabled val="1"/>
        </dgm:presLayoutVars>
      </dgm:prSet>
      <dgm:spPr/>
    </dgm:pt>
    <dgm:pt modelId="{E17DDA3F-0878-4436-AF24-865BE0ABF45F}" type="pres">
      <dgm:prSet presAssocID="{811A32A5-5CEA-4525-AA99-C53F45BEC634}" presName="compositeSpace" presStyleCnt="0"/>
      <dgm:spPr/>
    </dgm:pt>
    <dgm:pt modelId="{973B5563-4ADA-4329-90F0-F1577C38F1D1}" type="pres">
      <dgm:prSet presAssocID="{58F3F583-BD7D-4FD4-8728-77FD2C8A9D2D}" presName="composite" presStyleCnt="0"/>
      <dgm:spPr/>
    </dgm:pt>
    <dgm:pt modelId="{45693A2C-85E5-4363-AD75-15F3C084BDDB}" type="pres">
      <dgm:prSet presAssocID="{58F3F583-BD7D-4FD4-8728-77FD2C8A9D2D}" presName="bgChev" presStyleLbl="node1" presStyleIdx="2" presStyleCnt="3"/>
      <dgm:spPr/>
    </dgm:pt>
    <dgm:pt modelId="{DF4042DF-5120-4317-807A-15BB97A438CE}" type="pres">
      <dgm:prSet presAssocID="{58F3F583-BD7D-4FD4-8728-77FD2C8A9D2D}" presName="txNode" presStyleLbl="fgAcc1" presStyleIdx="2" presStyleCnt="3">
        <dgm:presLayoutVars>
          <dgm:bulletEnabled val="1"/>
        </dgm:presLayoutVars>
      </dgm:prSet>
      <dgm:spPr/>
    </dgm:pt>
  </dgm:ptLst>
  <dgm:cxnLst>
    <dgm:cxn modelId="{37493915-BD77-4768-89E4-929B8635FB6A}" type="presOf" srcId="{F3CBE6E2-7ECD-4BB8-B80C-822241602D07}" destId="{721CEAEA-D8F8-49A5-83A2-56868C0CC76B}" srcOrd="0" destOrd="0" presId="urn:microsoft.com/office/officeart/2005/8/layout/chevronAccent+Icon"/>
    <dgm:cxn modelId="{6BF9781F-0AAE-4B0F-BC12-97583761BD1E}" type="presOf" srcId="{5EF288F1-CB36-420D-B0CE-771038A2B93A}" destId="{F2AB577B-C3D0-4823-BCEA-5B63A9195C69}" srcOrd="0" destOrd="0" presId="urn:microsoft.com/office/officeart/2005/8/layout/chevronAccent+Icon"/>
    <dgm:cxn modelId="{C2977C42-2347-409D-9740-DEDED193E9F9}" type="presOf" srcId="{58F3F583-BD7D-4FD4-8728-77FD2C8A9D2D}" destId="{DF4042DF-5120-4317-807A-15BB97A438CE}" srcOrd="0" destOrd="0" presId="urn:microsoft.com/office/officeart/2005/8/layout/chevronAccent+Icon"/>
    <dgm:cxn modelId="{9BE4FA4D-4FC9-45BB-9D2C-C8A7A973C59D}" srcId="{5EF288F1-CB36-420D-B0CE-771038A2B93A}" destId="{58F3F583-BD7D-4FD4-8728-77FD2C8A9D2D}" srcOrd="2" destOrd="0" parTransId="{F86008E1-F5E3-43AA-A210-D83B7498CB47}" sibTransId="{58A46CAA-B52F-45BF-9402-A47F9EC88184}"/>
    <dgm:cxn modelId="{396A8974-8EAE-4CC4-BFAB-17B5435DE9C9}" srcId="{5EF288F1-CB36-420D-B0CE-771038A2B93A}" destId="{F3CBE6E2-7ECD-4BB8-B80C-822241602D07}" srcOrd="1" destOrd="0" parTransId="{C1494D2F-20C3-4950-8CB4-905E9CC50F5F}" sibTransId="{811A32A5-5CEA-4525-AA99-C53F45BEC634}"/>
    <dgm:cxn modelId="{3A99147E-423F-4043-B068-BC7EA9C14B54}" srcId="{5EF288F1-CB36-420D-B0CE-771038A2B93A}" destId="{220F95AA-E9C1-47B0-A29C-1F8A8AAE78A7}" srcOrd="0" destOrd="0" parTransId="{5D39F956-CE13-4DC9-940D-F0DA080E59FF}" sibTransId="{1C474DD5-FCA2-48C5-B0E7-FD5638A12F03}"/>
    <dgm:cxn modelId="{3B9E85C3-0087-4109-A0FD-9EFB3DE566F6}" type="presOf" srcId="{220F95AA-E9C1-47B0-A29C-1F8A8AAE78A7}" destId="{730B5F92-C3F4-4345-A2D1-BB8B53C4CC48}" srcOrd="0" destOrd="0" presId="urn:microsoft.com/office/officeart/2005/8/layout/chevronAccent+Icon"/>
    <dgm:cxn modelId="{D0FB27B6-D729-48CE-B1BB-3853E32D1C32}" type="presParOf" srcId="{F2AB577B-C3D0-4823-BCEA-5B63A9195C69}" destId="{A6621C74-948C-42B3-B4E0-ABD46FC735A9}" srcOrd="0" destOrd="0" presId="urn:microsoft.com/office/officeart/2005/8/layout/chevronAccent+Icon"/>
    <dgm:cxn modelId="{0B8D9425-FF01-463A-9EE7-1F48612BE6BA}" type="presParOf" srcId="{A6621C74-948C-42B3-B4E0-ABD46FC735A9}" destId="{F9223B10-E15A-4979-BAAB-B3684C7F8579}" srcOrd="0" destOrd="0" presId="urn:microsoft.com/office/officeart/2005/8/layout/chevronAccent+Icon"/>
    <dgm:cxn modelId="{94B5891E-6A41-4B5F-BA34-8DFB618475C4}" type="presParOf" srcId="{A6621C74-948C-42B3-B4E0-ABD46FC735A9}" destId="{730B5F92-C3F4-4345-A2D1-BB8B53C4CC48}" srcOrd="1" destOrd="0" presId="urn:microsoft.com/office/officeart/2005/8/layout/chevronAccent+Icon"/>
    <dgm:cxn modelId="{04EBDA80-A7E9-4D8A-AAD7-9EE360597901}" type="presParOf" srcId="{F2AB577B-C3D0-4823-BCEA-5B63A9195C69}" destId="{719E483B-7AB5-4FE5-B596-F1F82949AA80}" srcOrd="1" destOrd="0" presId="urn:microsoft.com/office/officeart/2005/8/layout/chevronAccent+Icon"/>
    <dgm:cxn modelId="{40219857-0ACB-4E74-A9B7-17CCAF30CC06}" type="presParOf" srcId="{F2AB577B-C3D0-4823-BCEA-5B63A9195C69}" destId="{FE2FE947-A6D5-4D6A-9685-352408C799DD}" srcOrd="2" destOrd="0" presId="urn:microsoft.com/office/officeart/2005/8/layout/chevronAccent+Icon"/>
    <dgm:cxn modelId="{32BCF21C-33FA-4EA0-A684-339BA50B9799}" type="presParOf" srcId="{FE2FE947-A6D5-4D6A-9685-352408C799DD}" destId="{9F29EE79-0703-4093-ABF4-93DD07B5934E}" srcOrd="0" destOrd="0" presId="urn:microsoft.com/office/officeart/2005/8/layout/chevronAccent+Icon"/>
    <dgm:cxn modelId="{01957959-8065-40E7-AA69-35B365337EED}" type="presParOf" srcId="{FE2FE947-A6D5-4D6A-9685-352408C799DD}" destId="{721CEAEA-D8F8-49A5-83A2-56868C0CC76B}" srcOrd="1" destOrd="0" presId="urn:microsoft.com/office/officeart/2005/8/layout/chevronAccent+Icon"/>
    <dgm:cxn modelId="{15E74225-3075-4A4C-B1F1-361387BE5BB9}" type="presParOf" srcId="{F2AB577B-C3D0-4823-BCEA-5B63A9195C69}" destId="{E17DDA3F-0878-4436-AF24-865BE0ABF45F}" srcOrd="3" destOrd="0" presId="urn:microsoft.com/office/officeart/2005/8/layout/chevronAccent+Icon"/>
    <dgm:cxn modelId="{C752D82A-E67C-4BF1-82DF-535A634970DE}" type="presParOf" srcId="{F2AB577B-C3D0-4823-BCEA-5B63A9195C69}" destId="{973B5563-4ADA-4329-90F0-F1577C38F1D1}" srcOrd="4" destOrd="0" presId="urn:microsoft.com/office/officeart/2005/8/layout/chevronAccent+Icon"/>
    <dgm:cxn modelId="{D59BADDA-7430-4E2E-B9B6-F6D7D2FE2101}" type="presParOf" srcId="{973B5563-4ADA-4329-90F0-F1577C38F1D1}" destId="{45693A2C-85E5-4363-AD75-15F3C084BDDB}" srcOrd="0" destOrd="0" presId="urn:microsoft.com/office/officeart/2005/8/layout/chevronAccent+Icon"/>
    <dgm:cxn modelId="{39348948-EE0F-45A6-963F-8EDF3FB50F2B}" type="presParOf" srcId="{973B5563-4ADA-4329-90F0-F1577C38F1D1}" destId="{DF4042DF-5120-4317-807A-15BB97A438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F288F1-CB36-420D-B0CE-771038A2B93A}"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220F95AA-E9C1-47B0-A29C-1F8A8AAE78A7}">
      <dgm:prSet phldrT="[Text]" custT="1"/>
      <dgm:spPr/>
      <dgm:t>
        <a:bodyPr/>
        <a:lstStyle/>
        <a:p>
          <a:r>
            <a:rPr lang="en-US" sz="1400" dirty="0"/>
            <a:t>Study </a:t>
          </a:r>
        </a:p>
        <a:p>
          <a:r>
            <a:rPr lang="en-US" sz="1400" dirty="0"/>
            <a:t>Semester</a:t>
          </a:r>
        </a:p>
      </dgm:t>
    </dgm:pt>
    <dgm:pt modelId="{5D39F956-CE13-4DC9-940D-F0DA080E59FF}" type="parTrans" cxnId="{3A99147E-423F-4043-B068-BC7EA9C14B54}">
      <dgm:prSet/>
      <dgm:spPr/>
      <dgm:t>
        <a:bodyPr/>
        <a:lstStyle/>
        <a:p>
          <a:endParaRPr lang="en-US"/>
        </a:p>
      </dgm:t>
    </dgm:pt>
    <dgm:pt modelId="{1C474DD5-FCA2-48C5-B0E7-FD5638A12F03}" type="sibTrans" cxnId="{3A99147E-423F-4043-B068-BC7EA9C14B54}">
      <dgm:prSet/>
      <dgm:spPr/>
      <dgm:t>
        <a:bodyPr/>
        <a:lstStyle/>
        <a:p>
          <a:endParaRPr lang="en-US"/>
        </a:p>
      </dgm:t>
    </dgm:pt>
    <dgm:pt modelId="{F3CBE6E2-7ECD-4BB8-B80C-822241602D07}">
      <dgm:prSet phldrT="[Text]" custT="1"/>
      <dgm:spPr/>
      <dgm:t>
        <a:bodyPr/>
        <a:lstStyle/>
        <a:p>
          <a:r>
            <a:rPr lang="en-US" sz="1400" dirty="0"/>
            <a:t>Internship </a:t>
          </a:r>
        </a:p>
        <a:p>
          <a:r>
            <a:rPr lang="en-US" sz="1400" dirty="0"/>
            <a:t>Semester</a:t>
          </a:r>
        </a:p>
      </dgm:t>
    </dgm:pt>
    <dgm:pt modelId="{C1494D2F-20C3-4950-8CB4-905E9CC50F5F}" type="parTrans" cxnId="{396A8974-8EAE-4CC4-BFAB-17B5435DE9C9}">
      <dgm:prSet/>
      <dgm:spPr/>
      <dgm:t>
        <a:bodyPr/>
        <a:lstStyle/>
        <a:p>
          <a:endParaRPr lang="en-US"/>
        </a:p>
      </dgm:t>
    </dgm:pt>
    <dgm:pt modelId="{811A32A5-5CEA-4525-AA99-C53F45BEC634}" type="sibTrans" cxnId="{396A8974-8EAE-4CC4-BFAB-17B5435DE9C9}">
      <dgm:prSet/>
      <dgm:spPr/>
      <dgm:t>
        <a:bodyPr/>
        <a:lstStyle/>
        <a:p>
          <a:endParaRPr lang="en-US"/>
        </a:p>
      </dgm:t>
    </dgm:pt>
    <dgm:pt modelId="{58F3F583-BD7D-4FD4-8728-77FD2C8A9D2D}">
      <dgm:prSet phldrT="[Text]" custT="1"/>
      <dgm:spPr/>
      <dgm:t>
        <a:bodyPr/>
        <a:lstStyle/>
        <a:p>
          <a:pPr>
            <a:lnSpc>
              <a:spcPct val="100000"/>
            </a:lnSpc>
          </a:pPr>
          <a:r>
            <a:rPr lang="en-US" sz="1400" dirty="0"/>
            <a:t>Graduation </a:t>
          </a:r>
        </a:p>
        <a:p>
          <a:pPr>
            <a:lnSpc>
              <a:spcPct val="100000"/>
            </a:lnSpc>
          </a:pPr>
          <a:r>
            <a:rPr lang="en-US" sz="1400" dirty="0"/>
            <a:t>Project</a:t>
          </a:r>
        </a:p>
      </dgm:t>
    </dgm:pt>
    <dgm:pt modelId="{58A46CAA-B52F-45BF-9402-A47F9EC88184}" type="sibTrans" cxnId="{9BE4FA4D-4FC9-45BB-9D2C-C8A7A973C59D}">
      <dgm:prSet/>
      <dgm:spPr/>
      <dgm:t>
        <a:bodyPr/>
        <a:lstStyle/>
        <a:p>
          <a:endParaRPr lang="en-US"/>
        </a:p>
      </dgm:t>
    </dgm:pt>
    <dgm:pt modelId="{F86008E1-F5E3-43AA-A210-D83B7498CB47}" type="parTrans" cxnId="{9BE4FA4D-4FC9-45BB-9D2C-C8A7A973C59D}">
      <dgm:prSet/>
      <dgm:spPr/>
      <dgm:t>
        <a:bodyPr/>
        <a:lstStyle/>
        <a:p>
          <a:endParaRPr lang="en-US"/>
        </a:p>
      </dgm:t>
    </dgm:pt>
    <dgm:pt modelId="{F2AB577B-C3D0-4823-BCEA-5B63A9195C69}" type="pres">
      <dgm:prSet presAssocID="{5EF288F1-CB36-420D-B0CE-771038A2B93A}" presName="Name0" presStyleCnt="0">
        <dgm:presLayoutVars>
          <dgm:dir/>
          <dgm:resizeHandles val="exact"/>
        </dgm:presLayoutVars>
      </dgm:prSet>
      <dgm:spPr/>
    </dgm:pt>
    <dgm:pt modelId="{A6621C74-948C-42B3-B4E0-ABD46FC735A9}" type="pres">
      <dgm:prSet presAssocID="{220F95AA-E9C1-47B0-A29C-1F8A8AAE78A7}" presName="composite" presStyleCnt="0"/>
      <dgm:spPr/>
    </dgm:pt>
    <dgm:pt modelId="{F9223B10-E15A-4979-BAAB-B3684C7F8579}" type="pres">
      <dgm:prSet presAssocID="{220F95AA-E9C1-47B0-A29C-1F8A8AAE78A7}" presName="bgChev" presStyleLbl="node1" presStyleIdx="0" presStyleCnt="3"/>
      <dgm:spPr/>
    </dgm:pt>
    <dgm:pt modelId="{730B5F92-C3F4-4345-A2D1-BB8B53C4CC48}" type="pres">
      <dgm:prSet presAssocID="{220F95AA-E9C1-47B0-A29C-1F8A8AAE78A7}" presName="txNode" presStyleLbl="fgAcc1" presStyleIdx="0" presStyleCnt="3">
        <dgm:presLayoutVars>
          <dgm:bulletEnabled val="1"/>
        </dgm:presLayoutVars>
      </dgm:prSet>
      <dgm:spPr/>
    </dgm:pt>
    <dgm:pt modelId="{719E483B-7AB5-4FE5-B596-F1F82949AA80}" type="pres">
      <dgm:prSet presAssocID="{1C474DD5-FCA2-48C5-B0E7-FD5638A12F03}" presName="compositeSpace" presStyleCnt="0"/>
      <dgm:spPr/>
    </dgm:pt>
    <dgm:pt modelId="{FE2FE947-A6D5-4D6A-9685-352408C799DD}" type="pres">
      <dgm:prSet presAssocID="{F3CBE6E2-7ECD-4BB8-B80C-822241602D07}" presName="composite" presStyleCnt="0"/>
      <dgm:spPr/>
    </dgm:pt>
    <dgm:pt modelId="{9F29EE79-0703-4093-ABF4-93DD07B5934E}" type="pres">
      <dgm:prSet presAssocID="{F3CBE6E2-7ECD-4BB8-B80C-822241602D07}" presName="bgChev" presStyleLbl="node1" presStyleIdx="1" presStyleCnt="3"/>
      <dgm:spPr/>
    </dgm:pt>
    <dgm:pt modelId="{721CEAEA-D8F8-49A5-83A2-56868C0CC76B}" type="pres">
      <dgm:prSet presAssocID="{F3CBE6E2-7ECD-4BB8-B80C-822241602D07}" presName="txNode" presStyleLbl="fgAcc1" presStyleIdx="1" presStyleCnt="3">
        <dgm:presLayoutVars>
          <dgm:bulletEnabled val="1"/>
        </dgm:presLayoutVars>
      </dgm:prSet>
      <dgm:spPr/>
    </dgm:pt>
    <dgm:pt modelId="{E17DDA3F-0878-4436-AF24-865BE0ABF45F}" type="pres">
      <dgm:prSet presAssocID="{811A32A5-5CEA-4525-AA99-C53F45BEC634}" presName="compositeSpace" presStyleCnt="0"/>
      <dgm:spPr/>
    </dgm:pt>
    <dgm:pt modelId="{973B5563-4ADA-4329-90F0-F1577C38F1D1}" type="pres">
      <dgm:prSet presAssocID="{58F3F583-BD7D-4FD4-8728-77FD2C8A9D2D}" presName="composite" presStyleCnt="0"/>
      <dgm:spPr/>
    </dgm:pt>
    <dgm:pt modelId="{45693A2C-85E5-4363-AD75-15F3C084BDDB}" type="pres">
      <dgm:prSet presAssocID="{58F3F583-BD7D-4FD4-8728-77FD2C8A9D2D}" presName="bgChev" presStyleLbl="node1" presStyleIdx="2" presStyleCnt="3"/>
      <dgm:spPr/>
    </dgm:pt>
    <dgm:pt modelId="{DF4042DF-5120-4317-807A-15BB97A438CE}" type="pres">
      <dgm:prSet presAssocID="{58F3F583-BD7D-4FD4-8728-77FD2C8A9D2D}" presName="txNode" presStyleLbl="fgAcc1" presStyleIdx="2" presStyleCnt="3">
        <dgm:presLayoutVars>
          <dgm:bulletEnabled val="1"/>
        </dgm:presLayoutVars>
      </dgm:prSet>
      <dgm:spPr/>
    </dgm:pt>
  </dgm:ptLst>
  <dgm:cxnLst>
    <dgm:cxn modelId="{37493915-BD77-4768-89E4-929B8635FB6A}" type="presOf" srcId="{F3CBE6E2-7ECD-4BB8-B80C-822241602D07}" destId="{721CEAEA-D8F8-49A5-83A2-56868C0CC76B}" srcOrd="0" destOrd="0" presId="urn:microsoft.com/office/officeart/2005/8/layout/chevronAccent+Icon"/>
    <dgm:cxn modelId="{6BF9781F-0AAE-4B0F-BC12-97583761BD1E}" type="presOf" srcId="{5EF288F1-CB36-420D-B0CE-771038A2B93A}" destId="{F2AB577B-C3D0-4823-BCEA-5B63A9195C69}" srcOrd="0" destOrd="0" presId="urn:microsoft.com/office/officeart/2005/8/layout/chevronAccent+Icon"/>
    <dgm:cxn modelId="{C2977C42-2347-409D-9740-DEDED193E9F9}" type="presOf" srcId="{58F3F583-BD7D-4FD4-8728-77FD2C8A9D2D}" destId="{DF4042DF-5120-4317-807A-15BB97A438CE}" srcOrd="0" destOrd="0" presId="urn:microsoft.com/office/officeart/2005/8/layout/chevronAccent+Icon"/>
    <dgm:cxn modelId="{9BE4FA4D-4FC9-45BB-9D2C-C8A7A973C59D}" srcId="{5EF288F1-CB36-420D-B0CE-771038A2B93A}" destId="{58F3F583-BD7D-4FD4-8728-77FD2C8A9D2D}" srcOrd="2" destOrd="0" parTransId="{F86008E1-F5E3-43AA-A210-D83B7498CB47}" sibTransId="{58A46CAA-B52F-45BF-9402-A47F9EC88184}"/>
    <dgm:cxn modelId="{396A8974-8EAE-4CC4-BFAB-17B5435DE9C9}" srcId="{5EF288F1-CB36-420D-B0CE-771038A2B93A}" destId="{F3CBE6E2-7ECD-4BB8-B80C-822241602D07}" srcOrd="1" destOrd="0" parTransId="{C1494D2F-20C3-4950-8CB4-905E9CC50F5F}" sibTransId="{811A32A5-5CEA-4525-AA99-C53F45BEC634}"/>
    <dgm:cxn modelId="{3A99147E-423F-4043-B068-BC7EA9C14B54}" srcId="{5EF288F1-CB36-420D-B0CE-771038A2B93A}" destId="{220F95AA-E9C1-47B0-A29C-1F8A8AAE78A7}" srcOrd="0" destOrd="0" parTransId="{5D39F956-CE13-4DC9-940D-F0DA080E59FF}" sibTransId="{1C474DD5-FCA2-48C5-B0E7-FD5638A12F03}"/>
    <dgm:cxn modelId="{3B9E85C3-0087-4109-A0FD-9EFB3DE566F6}" type="presOf" srcId="{220F95AA-E9C1-47B0-A29C-1F8A8AAE78A7}" destId="{730B5F92-C3F4-4345-A2D1-BB8B53C4CC48}" srcOrd="0" destOrd="0" presId="urn:microsoft.com/office/officeart/2005/8/layout/chevronAccent+Icon"/>
    <dgm:cxn modelId="{D0FB27B6-D729-48CE-B1BB-3853E32D1C32}" type="presParOf" srcId="{F2AB577B-C3D0-4823-BCEA-5B63A9195C69}" destId="{A6621C74-948C-42B3-B4E0-ABD46FC735A9}" srcOrd="0" destOrd="0" presId="urn:microsoft.com/office/officeart/2005/8/layout/chevronAccent+Icon"/>
    <dgm:cxn modelId="{0B8D9425-FF01-463A-9EE7-1F48612BE6BA}" type="presParOf" srcId="{A6621C74-948C-42B3-B4E0-ABD46FC735A9}" destId="{F9223B10-E15A-4979-BAAB-B3684C7F8579}" srcOrd="0" destOrd="0" presId="urn:microsoft.com/office/officeart/2005/8/layout/chevronAccent+Icon"/>
    <dgm:cxn modelId="{94B5891E-6A41-4B5F-BA34-8DFB618475C4}" type="presParOf" srcId="{A6621C74-948C-42B3-B4E0-ABD46FC735A9}" destId="{730B5F92-C3F4-4345-A2D1-BB8B53C4CC48}" srcOrd="1" destOrd="0" presId="urn:microsoft.com/office/officeart/2005/8/layout/chevronAccent+Icon"/>
    <dgm:cxn modelId="{04EBDA80-A7E9-4D8A-AAD7-9EE360597901}" type="presParOf" srcId="{F2AB577B-C3D0-4823-BCEA-5B63A9195C69}" destId="{719E483B-7AB5-4FE5-B596-F1F82949AA80}" srcOrd="1" destOrd="0" presId="urn:microsoft.com/office/officeart/2005/8/layout/chevronAccent+Icon"/>
    <dgm:cxn modelId="{40219857-0ACB-4E74-A9B7-17CCAF30CC06}" type="presParOf" srcId="{F2AB577B-C3D0-4823-BCEA-5B63A9195C69}" destId="{FE2FE947-A6D5-4D6A-9685-352408C799DD}" srcOrd="2" destOrd="0" presId="urn:microsoft.com/office/officeart/2005/8/layout/chevronAccent+Icon"/>
    <dgm:cxn modelId="{32BCF21C-33FA-4EA0-A684-339BA50B9799}" type="presParOf" srcId="{FE2FE947-A6D5-4D6A-9685-352408C799DD}" destId="{9F29EE79-0703-4093-ABF4-93DD07B5934E}" srcOrd="0" destOrd="0" presId="urn:microsoft.com/office/officeart/2005/8/layout/chevronAccent+Icon"/>
    <dgm:cxn modelId="{01957959-8065-40E7-AA69-35B365337EED}" type="presParOf" srcId="{FE2FE947-A6D5-4D6A-9685-352408C799DD}" destId="{721CEAEA-D8F8-49A5-83A2-56868C0CC76B}" srcOrd="1" destOrd="0" presId="urn:microsoft.com/office/officeart/2005/8/layout/chevronAccent+Icon"/>
    <dgm:cxn modelId="{15E74225-3075-4A4C-B1F1-361387BE5BB9}" type="presParOf" srcId="{F2AB577B-C3D0-4823-BCEA-5B63A9195C69}" destId="{E17DDA3F-0878-4436-AF24-865BE0ABF45F}" srcOrd="3" destOrd="0" presId="urn:microsoft.com/office/officeart/2005/8/layout/chevronAccent+Icon"/>
    <dgm:cxn modelId="{C752D82A-E67C-4BF1-82DF-535A634970DE}" type="presParOf" srcId="{F2AB577B-C3D0-4823-BCEA-5B63A9195C69}" destId="{973B5563-4ADA-4329-90F0-F1577C38F1D1}" srcOrd="4" destOrd="0" presId="urn:microsoft.com/office/officeart/2005/8/layout/chevronAccent+Icon"/>
    <dgm:cxn modelId="{D59BADDA-7430-4E2E-B9B6-F6D7D2FE2101}" type="presParOf" srcId="{973B5563-4ADA-4329-90F0-F1577C38F1D1}" destId="{45693A2C-85E5-4363-AD75-15F3C084BDDB}" srcOrd="0" destOrd="0" presId="urn:microsoft.com/office/officeart/2005/8/layout/chevronAccent+Icon"/>
    <dgm:cxn modelId="{39348948-EE0F-45A6-963F-8EDF3FB50F2B}" type="presParOf" srcId="{973B5563-4ADA-4329-90F0-F1577C38F1D1}" destId="{DF4042DF-5120-4317-807A-15BB97A438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F288F1-CB36-420D-B0CE-771038A2B93A}"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220F95AA-E9C1-47B0-A29C-1F8A8AAE78A7}">
      <dgm:prSet phldrT="[Text]" custT="1"/>
      <dgm:spPr/>
      <dgm:t>
        <a:bodyPr/>
        <a:lstStyle/>
        <a:p>
          <a:r>
            <a:rPr lang="en-US" sz="1400" dirty="0"/>
            <a:t>Study </a:t>
          </a:r>
        </a:p>
        <a:p>
          <a:r>
            <a:rPr lang="en-US" sz="1400" dirty="0"/>
            <a:t>Semester</a:t>
          </a:r>
        </a:p>
      </dgm:t>
    </dgm:pt>
    <dgm:pt modelId="{5D39F956-CE13-4DC9-940D-F0DA080E59FF}" type="parTrans" cxnId="{3A99147E-423F-4043-B068-BC7EA9C14B54}">
      <dgm:prSet/>
      <dgm:spPr/>
      <dgm:t>
        <a:bodyPr/>
        <a:lstStyle/>
        <a:p>
          <a:endParaRPr lang="en-US"/>
        </a:p>
      </dgm:t>
    </dgm:pt>
    <dgm:pt modelId="{1C474DD5-FCA2-48C5-B0E7-FD5638A12F03}" type="sibTrans" cxnId="{3A99147E-423F-4043-B068-BC7EA9C14B54}">
      <dgm:prSet/>
      <dgm:spPr/>
      <dgm:t>
        <a:bodyPr/>
        <a:lstStyle/>
        <a:p>
          <a:endParaRPr lang="en-US"/>
        </a:p>
      </dgm:t>
    </dgm:pt>
    <dgm:pt modelId="{F3CBE6E2-7ECD-4BB8-B80C-822241602D07}">
      <dgm:prSet phldrT="[Text]" custT="1"/>
      <dgm:spPr/>
      <dgm:t>
        <a:bodyPr/>
        <a:lstStyle/>
        <a:p>
          <a:r>
            <a:rPr lang="en-US" sz="1400" dirty="0"/>
            <a:t>Internship </a:t>
          </a:r>
        </a:p>
        <a:p>
          <a:r>
            <a:rPr lang="en-US" sz="1400" dirty="0"/>
            <a:t>Semester</a:t>
          </a:r>
        </a:p>
      </dgm:t>
    </dgm:pt>
    <dgm:pt modelId="{C1494D2F-20C3-4950-8CB4-905E9CC50F5F}" type="parTrans" cxnId="{396A8974-8EAE-4CC4-BFAB-17B5435DE9C9}">
      <dgm:prSet/>
      <dgm:spPr/>
      <dgm:t>
        <a:bodyPr/>
        <a:lstStyle/>
        <a:p>
          <a:endParaRPr lang="en-US"/>
        </a:p>
      </dgm:t>
    </dgm:pt>
    <dgm:pt modelId="{811A32A5-5CEA-4525-AA99-C53F45BEC634}" type="sibTrans" cxnId="{396A8974-8EAE-4CC4-BFAB-17B5435DE9C9}">
      <dgm:prSet/>
      <dgm:spPr/>
      <dgm:t>
        <a:bodyPr/>
        <a:lstStyle/>
        <a:p>
          <a:endParaRPr lang="en-US"/>
        </a:p>
      </dgm:t>
    </dgm:pt>
    <dgm:pt modelId="{58F3F583-BD7D-4FD4-8728-77FD2C8A9D2D}">
      <dgm:prSet phldrT="[Text]" custT="1"/>
      <dgm:spPr/>
      <dgm:t>
        <a:bodyPr/>
        <a:lstStyle/>
        <a:p>
          <a:pPr>
            <a:lnSpc>
              <a:spcPct val="100000"/>
            </a:lnSpc>
          </a:pPr>
          <a:r>
            <a:rPr lang="en-US" sz="1400" dirty="0"/>
            <a:t>Graduation </a:t>
          </a:r>
        </a:p>
        <a:p>
          <a:pPr>
            <a:lnSpc>
              <a:spcPct val="100000"/>
            </a:lnSpc>
          </a:pPr>
          <a:r>
            <a:rPr lang="en-US" sz="1400" dirty="0"/>
            <a:t>Project</a:t>
          </a:r>
        </a:p>
      </dgm:t>
    </dgm:pt>
    <dgm:pt modelId="{58A46CAA-B52F-45BF-9402-A47F9EC88184}" type="sibTrans" cxnId="{9BE4FA4D-4FC9-45BB-9D2C-C8A7A973C59D}">
      <dgm:prSet/>
      <dgm:spPr/>
      <dgm:t>
        <a:bodyPr/>
        <a:lstStyle/>
        <a:p>
          <a:endParaRPr lang="en-US"/>
        </a:p>
      </dgm:t>
    </dgm:pt>
    <dgm:pt modelId="{F86008E1-F5E3-43AA-A210-D83B7498CB47}" type="parTrans" cxnId="{9BE4FA4D-4FC9-45BB-9D2C-C8A7A973C59D}">
      <dgm:prSet/>
      <dgm:spPr/>
      <dgm:t>
        <a:bodyPr/>
        <a:lstStyle/>
        <a:p>
          <a:endParaRPr lang="en-US"/>
        </a:p>
      </dgm:t>
    </dgm:pt>
    <dgm:pt modelId="{F2AB577B-C3D0-4823-BCEA-5B63A9195C69}" type="pres">
      <dgm:prSet presAssocID="{5EF288F1-CB36-420D-B0CE-771038A2B93A}" presName="Name0" presStyleCnt="0">
        <dgm:presLayoutVars>
          <dgm:dir/>
          <dgm:resizeHandles val="exact"/>
        </dgm:presLayoutVars>
      </dgm:prSet>
      <dgm:spPr/>
    </dgm:pt>
    <dgm:pt modelId="{A6621C74-948C-42B3-B4E0-ABD46FC735A9}" type="pres">
      <dgm:prSet presAssocID="{220F95AA-E9C1-47B0-A29C-1F8A8AAE78A7}" presName="composite" presStyleCnt="0"/>
      <dgm:spPr/>
    </dgm:pt>
    <dgm:pt modelId="{F9223B10-E15A-4979-BAAB-B3684C7F8579}" type="pres">
      <dgm:prSet presAssocID="{220F95AA-E9C1-47B0-A29C-1F8A8AAE78A7}" presName="bgChev" presStyleLbl="node1" presStyleIdx="0" presStyleCnt="3"/>
      <dgm:spPr/>
    </dgm:pt>
    <dgm:pt modelId="{730B5F92-C3F4-4345-A2D1-BB8B53C4CC48}" type="pres">
      <dgm:prSet presAssocID="{220F95AA-E9C1-47B0-A29C-1F8A8AAE78A7}" presName="txNode" presStyleLbl="fgAcc1" presStyleIdx="0" presStyleCnt="3">
        <dgm:presLayoutVars>
          <dgm:bulletEnabled val="1"/>
        </dgm:presLayoutVars>
      </dgm:prSet>
      <dgm:spPr/>
    </dgm:pt>
    <dgm:pt modelId="{719E483B-7AB5-4FE5-B596-F1F82949AA80}" type="pres">
      <dgm:prSet presAssocID="{1C474DD5-FCA2-48C5-B0E7-FD5638A12F03}" presName="compositeSpace" presStyleCnt="0"/>
      <dgm:spPr/>
    </dgm:pt>
    <dgm:pt modelId="{FE2FE947-A6D5-4D6A-9685-352408C799DD}" type="pres">
      <dgm:prSet presAssocID="{F3CBE6E2-7ECD-4BB8-B80C-822241602D07}" presName="composite" presStyleCnt="0"/>
      <dgm:spPr/>
    </dgm:pt>
    <dgm:pt modelId="{9F29EE79-0703-4093-ABF4-93DD07B5934E}" type="pres">
      <dgm:prSet presAssocID="{F3CBE6E2-7ECD-4BB8-B80C-822241602D07}" presName="bgChev" presStyleLbl="node1" presStyleIdx="1" presStyleCnt="3"/>
      <dgm:spPr/>
    </dgm:pt>
    <dgm:pt modelId="{721CEAEA-D8F8-49A5-83A2-56868C0CC76B}" type="pres">
      <dgm:prSet presAssocID="{F3CBE6E2-7ECD-4BB8-B80C-822241602D07}" presName="txNode" presStyleLbl="fgAcc1" presStyleIdx="1" presStyleCnt="3">
        <dgm:presLayoutVars>
          <dgm:bulletEnabled val="1"/>
        </dgm:presLayoutVars>
      </dgm:prSet>
      <dgm:spPr/>
    </dgm:pt>
    <dgm:pt modelId="{E17DDA3F-0878-4436-AF24-865BE0ABF45F}" type="pres">
      <dgm:prSet presAssocID="{811A32A5-5CEA-4525-AA99-C53F45BEC634}" presName="compositeSpace" presStyleCnt="0"/>
      <dgm:spPr/>
    </dgm:pt>
    <dgm:pt modelId="{973B5563-4ADA-4329-90F0-F1577C38F1D1}" type="pres">
      <dgm:prSet presAssocID="{58F3F583-BD7D-4FD4-8728-77FD2C8A9D2D}" presName="composite" presStyleCnt="0"/>
      <dgm:spPr/>
    </dgm:pt>
    <dgm:pt modelId="{45693A2C-85E5-4363-AD75-15F3C084BDDB}" type="pres">
      <dgm:prSet presAssocID="{58F3F583-BD7D-4FD4-8728-77FD2C8A9D2D}" presName="bgChev" presStyleLbl="node1" presStyleIdx="2" presStyleCnt="3" custLinFactNeighborX="9450"/>
      <dgm:spPr/>
    </dgm:pt>
    <dgm:pt modelId="{DF4042DF-5120-4317-807A-15BB97A438CE}" type="pres">
      <dgm:prSet presAssocID="{58F3F583-BD7D-4FD4-8728-77FD2C8A9D2D}" presName="txNode" presStyleLbl="fgAcc1" presStyleIdx="2" presStyleCnt="3" custLinFactNeighborX="669">
        <dgm:presLayoutVars>
          <dgm:bulletEnabled val="1"/>
        </dgm:presLayoutVars>
      </dgm:prSet>
      <dgm:spPr/>
    </dgm:pt>
  </dgm:ptLst>
  <dgm:cxnLst>
    <dgm:cxn modelId="{37493915-BD77-4768-89E4-929B8635FB6A}" type="presOf" srcId="{F3CBE6E2-7ECD-4BB8-B80C-822241602D07}" destId="{721CEAEA-D8F8-49A5-83A2-56868C0CC76B}" srcOrd="0" destOrd="0" presId="urn:microsoft.com/office/officeart/2005/8/layout/chevronAccent+Icon"/>
    <dgm:cxn modelId="{6BF9781F-0AAE-4B0F-BC12-97583761BD1E}" type="presOf" srcId="{5EF288F1-CB36-420D-B0CE-771038A2B93A}" destId="{F2AB577B-C3D0-4823-BCEA-5B63A9195C69}" srcOrd="0" destOrd="0" presId="urn:microsoft.com/office/officeart/2005/8/layout/chevronAccent+Icon"/>
    <dgm:cxn modelId="{C2977C42-2347-409D-9740-DEDED193E9F9}" type="presOf" srcId="{58F3F583-BD7D-4FD4-8728-77FD2C8A9D2D}" destId="{DF4042DF-5120-4317-807A-15BB97A438CE}" srcOrd="0" destOrd="0" presId="urn:microsoft.com/office/officeart/2005/8/layout/chevronAccent+Icon"/>
    <dgm:cxn modelId="{9BE4FA4D-4FC9-45BB-9D2C-C8A7A973C59D}" srcId="{5EF288F1-CB36-420D-B0CE-771038A2B93A}" destId="{58F3F583-BD7D-4FD4-8728-77FD2C8A9D2D}" srcOrd="2" destOrd="0" parTransId="{F86008E1-F5E3-43AA-A210-D83B7498CB47}" sibTransId="{58A46CAA-B52F-45BF-9402-A47F9EC88184}"/>
    <dgm:cxn modelId="{396A8974-8EAE-4CC4-BFAB-17B5435DE9C9}" srcId="{5EF288F1-CB36-420D-B0CE-771038A2B93A}" destId="{F3CBE6E2-7ECD-4BB8-B80C-822241602D07}" srcOrd="1" destOrd="0" parTransId="{C1494D2F-20C3-4950-8CB4-905E9CC50F5F}" sibTransId="{811A32A5-5CEA-4525-AA99-C53F45BEC634}"/>
    <dgm:cxn modelId="{3A99147E-423F-4043-B068-BC7EA9C14B54}" srcId="{5EF288F1-CB36-420D-B0CE-771038A2B93A}" destId="{220F95AA-E9C1-47B0-A29C-1F8A8AAE78A7}" srcOrd="0" destOrd="0" parTransId="{5D39F956-CE13-4DC9-940D-F0DA080E59FF}" sibTransId="{1C474DD5-FCA2-48C5-B0E7-FD5638A12F03}"/>
    <dgm:cxn modelId="{3B9E85C3-0087-4109-A0FD-9EFB3DE566F6}" type="presOf" srcId="{220F95AA-E9C1-47B0-A29C-1F8A8AAE78A7}" destId="{730B5F92-C3F4-4345-A2D1-BB8B53C4CC48}" srcOrd="0" destOrd="0" presId="urn:microsoft.com/office/officeart/2005/8/layout/chevronAccent+Icon"/>
    <dgm:cxn modelId="{D0FB27B6-D729-48CE-B1BB-3853E32D1C32}" type="presParOf" srcId="{F2AB577B-C3D0-4823-BCEA-5B63A9195C69}" destId="{A6621C74-948C-42B3-B4E0-ABD46FC735A9}" srcOrd="0" destOrd="0" presId="urn:microsoft.com/office/officeart/2005/8/layout/chevronAccent+Icon"/>
    <dgm:cxn modelId="{0B8D9425-FF01-463A-9EE7-1F48612BE6BA}" type="presParOf" srcId="{A6621C74-948C-42B3-B4E0-ABD46FC735A9}" destId="{F9223B10-E15A-4979-BAAB-B3684C7F8579}" srcOrd="0" destOrd="0" presId="urn:microsoft.com/office/officeart/2005/8/layout/chevronAccent+Icon"/>
    <dgm:cxn modelId="{94B5891E-6A41-4B5F-BA34-8DFB618475C4}" type="presParOf" srcId="{A6621C74-948C-42B3-B4E0-ABD46FC735A9}" destId="{730B5F92-C3F4-4345-A2D1-BB8B53C4CC48}" srcOrd="1" destOrd="0" presId="urn:microsoft.com/office/officeart/2005/8/layout/chevronAccent+Icon"/>
    <dgm:cxn modelId="{04EBDA80-A7E9-4D8A-AAD7-9EE360597901}" type="presParOf" srcId="{F2AB577B-C3D0-4823-BCEA-5B63A9195C69}" destId="{719E483B-7AB5-4FE5-B596-F1F82949AA80}" srcOrd="1" destOrd="0" presId="urn:microsoft.com/office/officeart/2005/8/layout/chevronAccent+Icon"/>
    <dgm:cxn modelId="{40219857-0ACB-4E74-A9B7-17CCAF30CC06}" type="presParOf" srcId="{F2AB577B-C3D0-4823-BCEA-5B63A9195C69}" destId="{FE2FE947-A6D5-4D6A-9685-352408C799DD}" srcOrd="2" destOrd="0" presId="urn:microsoft.com/office/officeart/2005/8/layout/chevronAccent+Icon"/>
    <dgm:cxn modelId="{32BCF21C-33FA-4EA0-A684-339BA50B9799}" type="presParOf" srcId="{FE2FE947-A6D5-4D6A-9685-352408C799DD}" destId="{9F29EE79-0703-4093-ABF4-93DD07B5934E}" srcOrd="0" destOrd="0" presId="urn:microsoft.com/office/officeart/2005/8/layout/chevronAccent+Icon"/>
    <dgm:cxn modelId="{01957959-8065-40E7-AA69-35B365337EED}" type="presParOf" srcId="{FE2FE947-A6D5-4D6A-9685-352408C799DD}" destId="{721CEAEA-D8F8-49A5-83A2-56868C0CC76B}" srcOrd="1" destOrd="0" presId="urn:microsoft.com/office/officeart/2005/8/layout/chevronAccent+Icon"/>
    <dgm:cxn modelId="{15E74225-3075-4A4C-B1F1-361387BE5BB9}" type="presParOf" srcId="{F2AB577B-C3D0-4823-BCEA-5B63A9195C69}" destId="{E17DDA3F-0878-4436-AF24-865BE0ABF45F}" srcOrd="3" destOrd="0" presId="urn:microsoft.com/office/officeart/2005/8/layout/chevronAccent+Icon"/>
    <dgm:cxn modelId="{C752D82A-E67C-4BF1-82DF-535A634970DE}" type="presParOf" srcId="{F2AB577B-C3D0-4823-BCEA-5B63A9195C69}" destId="{973B5563-4ADA-4329-90F0-F1577C38F1D1}" srcOrd="4" destOrd="0" presId="urn:microsoft.com/office/officeart/2005/8/layout/chevronAccent+Icon"/>
    <dgm:cxn modelId="{D59BADDA-7430-4E2E-B9B6-F6D7D2FE2101}" type="presParOf" srcId="{973B5563-4ADA-4329-90F0-F1577C38F1D1}" destId="{45693A2C-85E5-4363-AD75-15F3C084BDDB}" srcOrd="0" destOrd="0" presId="urn:microsoft.com/office/officeart/2005/8/layout/chevronAccent+Icon"/>
    <dgm:cxn modelId="{39348948-EE0F-45A6-963F-8EDF3FB50F2B}" type="presParOf" srcId="{973B5563-4ADA-4329-90F0-F1577C38F1D1}" destId="{DF4042DF-5120-4317-807A-15BB97A438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07385-85DC-4A3A-8F23-C23FC17CEA60}">
      <dsp:nvSpPr>
        <dsp:cNvPr id="0" name=""/>
        <dsp:cNvSpPr/>
      </dsp:nvSpPr>
      <dsp:spPr>
        <a:xfrm>
          <a:off x="-5226038" y="-800443"/>
          <a:ext cx="6223233" cy="6223233"/>
        </a:xfrm>
        <a:prstGeom prst="blockArc">
          <a:avLst>
            <a:gd name="adj1" fmla="val 18900000"/>
            <a:gd name="adj2" fmla="val 2700000"/>
            <a:gd name="adj3" fmla="val 347"/>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60D292-1F30-405B-A1AF-0E83665F5F96}">
      <dsp:nvSpPr>
        <dsp:cNvPr id="0" name=""/>
        <dsp:cNvSpPr/>
      </dsp:nvSpPr>
      <dsp:spPr>
        <a:xfrm>
          <a:off x="522108" y="355365"/>
          <a:ext cx="7752343" cy="7111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43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0" kern="1200" dirty="0"/>
            <a:t>Mechatronics Engineering Department (BSc)</a:t>
          </a:r>
        </a:p>
      </dsp:txBody>
      <dsp:txXfrm>
        <a:off x="522108" y="355365"/>
        <a:ext cx="7752343" cy="711101"/>
      </dsp:txXfrm>
    </dsp:sp>
    <dsp:sp modelId="{D72B2801-6090-4E69-99AF-B402CCFDEB0C}">
      <dsp:nvSpPr>
        <dsp:cNvPr id="0" name=""/>
        <dsp:cNvSpPr/>
      </dsp:nvSpPr>
      <dsp:spPr>
        <a:xfrm>
          <a:off x="77669" y="266478"/>
          <a:ext cx="888877" cy="888877"/>
        </a:xfrm>
        <a:prstGeom prst="ellipse">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64A355-384B-4258-9B04-B14D7D6CD9D6}">
      <dsp:nvSpPr>
        <dsp:cNvPr id="0" name=""/>
        <dsp:cNvSpPr/>
      </dsp:nvSpPr>
      <dsp:spPr>
        <a:xfrm>
          <a:off x="929799" y="1422203"/>
          <a:ext cx="7344652" cy="7111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43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Mechanical &amp; Maintenance Engineering (MECH) (BSc)</a:t>
          </a:r>
        </a:p>
      </dsp:txBody>
      <dsp:txXfrm>
        <a:off x="929799" y="1422203"/>
        <a:ext cx="7344652" cy="711101"/>
      </dsp:txXfrm>
    </dsp:sp>
    <dsp:sp modelId="{9CC2B071-4DF1-4F24-8143-BABC96D03496}">
      <dsp:nvSpPr>
        <dsp:cNvPr id="0" name=""/>
        <dsp:cNvSpPr/>
      </dsp:nvSpPr>
      <dsp:spPr>
        <a:xfrm>
          <a:off x="485360" y="1333315"/>
          <a:ext cx="888877" cy="888877"/>
        </a:xfrm>
        <a:prstGeom prst="ellipse">
          <a:avLst/>
        </a:prstGeom>
        <a:solidFill>
          <a:schemeClr val="accent6"/>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9D8961-ECDB-4591-B5C8-A2D40CA137FD}">
      <dsp:nvSpPr>
        <dsp:cNvPr id="0" name=""/>
        <dsp:cNvSpPr/>
      </dsp:nvSpPr>
      <dsp:spPr>
        <a:xfrm>
          <a:off x="929799" y="2489040"/>
          <a:ext cx="7344652" cy="7111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43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Industrial Engineering Department (BSc)</a:t>
          </a:r>
        </a:p>
      </dsp:txBody>
      <dsp:txXfrm>
        <a:off x="929799" y="2489040"/>
        <a:ext cx="7344652" cy="711101"/>
      </dsp:txXfrm>
    </dsp:sp>
    <dsp:sp modelId="{51C5F350-988D-4C01-952C-D215F2C8575F}">
      <dsp:nvSpPr>
        <dsp:cNvPr id="0" name=""/>
        <dsp:cNvSpPr/>
      </dsp:nvSpPr>
      <dsp:spPr>
        <a:xfrm>
          <a:off x="485360" y="2400153"/>
          <a:ext cx="888877" cy="8888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EE3C77-E7EF-410E-94B0-990C5788ACF3}">
      <dsp:nvSpPr>
        <dsp:cNvPr id="0" name=""/>
        <dsp:cNvSpPr/>
      </dsp:nvSpPr>
      <dsp:spPr>
        <a:xfrm>
          <a:off x="522108" y="3555878"/>
          <a:ext cx="7752343" cy="7111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437" tIns="60960" rIns="60960" bIns="60960" numCol="1" spcCol="1270" anchor="ctr" anchorCtr="0">
          <a:noAutofit/>
        </a:bodyPr>
        <a:lstStyle/>
        <a:p>
          <a:pPr marL="0" lvl="0" indent="0" algn="l" defTabSz="1066800">
            <a:lnSpc>
              <a:spcPct val="90000"/>
            </a:lnSpc>
            <a:spcBef>
              <a:spcPct val="0"/>
            </a:spcBef>
            <a:spcAft>
              <a:spcPct val="35000"/>
            </a:spcAft>
            <a:buNone/>
          </a:pPr>
          <a:r>
            <a:rPr kumimoji="0" lang="en-US" sz="2400" b="0" i="0" u="none" strike="noStrike" kern="1200" cap="none" spc="0" normalizeH="0" baseline="0" noProof="0" dirty="0">
              <a:ln>
                <a:noFill/>
              </a:ln>
              <a:solidFill>
                <a:prstClr val="white"/>
              </a:solidFill>
              <a:effectLst/>
              <a:uLnTx/>
              <a:uFillTx/>
              <a:latin typeface="Calibri"/>
              <a:ea typeface="+mn-ea"/>
              <a:cs typeface="+mn-cs"/>
            </a:rPr>
            <a:t>Engineering Management (MSc)</a:t>
          </a:r>
          <a:endParaRPr lang="en-US" sz="2400" kern="1200" dirty="0"/>
        </a:p>
      </dsp:txBody>
      <dsp:txXfrm>
        <a:off x="522108" y="3555878"/>
        <a:ext cx="7752343" cy="711101"/>
      </dsp:txXfrm>
    </dsp:sp>
    <dsp:sp modelId="{863D76E9-927B-4B2B-A5E7-1390CE6399D0}">
      <dsp:nvSpPr>
        <dsp:cNvPr id="0" name=""/>
        <dsp:cNvSpPr/>
      </dsp:nvSpPr>
      <dsp:spPr>
        <a:xfrm>
          <a:off x="77669" y="3466990"/>
          <a:ext cx="888877" cy="8888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23B10-E15A-4979-BAAB-B3684C7F8579}">
      <dsp:nvSpPr>
        <dsp:cNvPr id="0" name=""/>
        <dsp:cNvSpPr/>
      </dsp:nvSpPr>
      <dsp:spPr>
        <a:xfrm>
          <a:off x="714"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B5F92-C3F4-4345-A2D1-BB8B53C4CC48}">
      <dsp:nvSpPr>
        <dsp:cNvPr id="0" name=""/>
        <dsp:cNvSpPr/>
      </dsp:nvSpPr>
      <dsp:spPr>
        <a:xfrm>
          <a:off x="479345"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Study </a:t>
          </a:r>
        </a:p>
        <a:p>
          <a:pPr marL="0" lvl="0" indent="0" algn="ctr" defTabSz="622300">
            <a:lnSpc>
              <a:spcPct val="90000"/>
            </a:lnSpc>
            <a:spcBef>
              <a:spcPct val="0"/>
            </a:spcBef>
            <a:spcAft>
              <a:spcPct val="35000"/>
            </a:spcAft>
            <a:buNone/>
          </a:pPr>
          <a:r>
            <a:rPr lang="en-US" sz="1400" kern="1200" dirty="0"/>
            <a:t>Semester</a:t>
          </a:r>
        </a:p>
      </dsp:txBody>
      <dsp:txXfrm>
        <a:off x="499637" y="1148367"/>
        <a:ext cx="1475081" cy="652234"/>
      </dsp:txXfrm>
    </dsp:sp>
    <dsp:sp modelId="{9F29EE79-0703-4093-ABF4-93DD07B5934E}">
      <dsp:nvSpPr>
        <dsp:cNvPr id="0" name=""/>
        <dsp:cNvSpPr/>
      </dsp:nvSpPr>
      <dsp:spPr>
        <a:xfrm>
          <a:off x="2050851"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CEAEA-D8F8-49A5-83A2-56868C0CC76B}">
      <dsp:nvSpPr>
        <dsp:cNvPr id="0" name=""/>
        <dsp:cNvSpPr/>
      </dsp:nvSpPr>
      <dsp:spPr>
        <a:xfrm>
          <a:off x="2529482"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Internship </a:t>
          </a:r>
        </a:p>
        <a:p>
          <a:pPr marL="0" lvl="0" indent="0" algn="ctr" defTabSz="622300">
            <a:lnSpc>
              <a:spcPct val="90000"/>
            </a:lnSpc>
            <a:spcBef>
              <a:spcPct val="0"/>
            </a:spcBef>
            <a:spcAft>
              <a:spcPct val="35000"/>
            </a:spcAft>
            <a:buNone/>
          </a:pPr>
          <a:r>
            <a:rPr lang="en-US" sz="1400" kern="1200" dirty="0"/>
            <a:t>Semester</a:t>
          </a:r>
        </a:p>
      </dsp:txBody>
      <dsp:txXfrm>
        <a:off x="2549774" y="1148367"/>
        <a:ext cx="1475081" cy="652234"/>
      </dsp:txXfrm>
    </dsp:sp>
    <dsp:sp modelId="{45693A2C-85E5-4363-AD75-15F3C084BDDB}">
      <dsp:nvSpPr>
        <dsp:cNvPr id="0" name=""/>
        <dsp:cNvSpPr/>
      </dsp:nvSpPr>
      <dsp:spPr>
        <a:xfrm>
          <a:off x="4100988"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042DF-5120-4317-807A-15BB97A438CE}">
      <dsp:nvSpPr>
        <dsp:cNvPr id="0" name=""/>
        <dsp:cNvSpPr/>
      </dsp:nvSpPr>
      <dsp:spPr>
        <a:xfrm>
          <a:off x="4579620"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ct val="35000"/>
            </a:spcAft>
            <a:buNone/>
          </a:pPr>
          <a:r>
            <a:rPr lang="en-US" sz="1400" kern="1200" dirty="0"/>
            <a:t>Graduation </a:t>
          </a:r>
        </a:p>
        <a:p>
          <a:pPr marL="0" lvl="0" indent="0" algn="ctr" defTabSz="622300">
            <a:lnSpc>
              <a:spcPct val="100000"/>
            </a:lnSpc>
            <a:spcBef>
              <a:spcPct val="0"/>
            </a:spcBef>
            <a:spcAft>
              <a:spcPct val="35000"/>
            </a:spcAft>
            <a:buNone/>
          </a:pPr>
          <a:r>
            <a:rPr lang="en-US" sz="1400" kern="1200" dirty="0"/>
            <a:t>Project</a:t>
          </a:r>
        </a:p>
      </dsp:txBody>
      <dsp:txXfrm>
        <a:off x="4599912" y="1148367"/>
        <a:ext cx="1475081" cy="6522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23B10-E15A-4979-BAAB-B3684C7F8579}">
      <dsp:nvSpPr>
        <dsp:cNvPr id="0" name=""/>
        <dsp:cNvSpPr/>
      </dsp:nvSpPr>
      <dsp:spPr>
        <a:xfrm>
          <a:off x="714"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B5F92-C3F4-4345-A2D1-BB8B53C4CC48}">
      <dsp:nvSpPr>
        <dsp:cNvPr id="0" name=""/>
        <dsp:cNvSpPr/>
      </dsp:nvSpPr>
      <dsp:spPr>
        <a:xfrm>
          <a:off x="479345"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Study </a:t>
          </a:r>
        </a:p>
        <a:p>
          <a:pPr marL="0" lvl="0" indent="0" algn="ctr" defTabSz="622300">
            <a:lnSpc>
              <a:spcPct val="90000"/>
            </a:lnSpc>
            <a:spcBef>
              <a:spcPct val="0"/>
            </a:spcBef>
            <a:spcAft>
              <a:spcPct val="35000"/>
            </a:spcAft>
            <a:buNone/>
          </a:pPr>
          <a:r>
            <a:rPr lang="en-US" sz="1400" kern="1200" dirty="0"/>
            <a:t>Semester</a:t>
          </a:r>
        </a:p>
      </dsp:txBody>
      <dsp:txXfrm>
        <a:off x="499637" y="1148367"/>
        <a:ext cx="1475081" cy="652234"/>
      </dsp:txXfrm>
    </dsp:sp>
    <dsp:sp modelId="{9F29EE79-0703-4093-ABF4-93DD07B5934E}">
      <dsp:nvSpPr>
        <dsp:cNvPr id="0" name=""/>
        <dsp:cNvSpPr/>
      </dsp:nvSpPr>
      <dsp:spPr>
        <a:xfrm>
          <a:off x="2050851"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CEAEA-D8F8-49A5-83A2-56868C0CC76B}">
      <dsp:nvSpPr>
        <dsp:cNvPr id="0" name=""/>
        <dsp:cNvSpPr/>
      </dsp:nvSpPr>
      <dsp:spPr>
        <a:xfrm>
          <a:off x="2529482"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Internship </a:t>
          </a:r>
        </a:p>
        <a:p>
          <a:pPr marL="0" lvl="0" indent="0" algn="ctr" defTabSz="622300">
            <a:lnSpc>
              <a:spcPct val="90000"/>
            </a:lnSpc>
            <a:spcBef>
              <a:spcPct val="0"/>
            </a:spcBef>
            <a:spcAft>
              <a:spcPct val="35000"/>
            </a:spcAft>
            <a:buNone/>
          </a:pPr>
          <a:r>
            <a:rPr lang="en-US" sz="1400" kern="1200" dirty="0"/>
            <a:t>Semester</a:t>
          </a:r>
        </a:p>
      </dsp:txBody>
      <dsp:txXfrm>
        <a:off x="2549774" y="1148367"/>
        <a:ext cx="1475081" cy="652234"/>
      </dsp:txXfrm>
    </dsp:sp>
    <dsp:sp modelId="{45693A2C-85E5-4363-AD75-15F3C084BDDB}">
      <dsp:nvSpPr>
        <dsp:cNvPr id="0" name=""/>
        <dsp:cNvSpPr/>
      </dsp:nvSpPr>
      <dsp:spPr>
        <a:xfrm>
          <a:off x="4100988"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042DF-5120-4317-807A-15BB97A438CE}">
      <dsp:nvSpPr>
        <dsp:cNvPr id="0" name=""/>
        <dsp:cNvSpPr/>
      </dsp:nvSpPr>
      <dsp:spPr>
        <a:xfrm>
          <a:off x="4579620"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ct val="35000"/>
            </a:spcAft>
            <a:buNone/>
          </a:pPr>
          <a:r>
            <a:rPr lang="en-US" sz="1400" kern="1200" dirty="0"/>
            <a:t>Graduation </a:t>
          </a:r>
        </a:p>
        <a:p>
          <a:pPr marL="0" lvl="0" indent="0" algn="ctr" defTabSz="622300">
            <a:lnSpc>
              <a:spcPct val="100000"/>
            </a:lnSpc>
            <a:spcBef>
              <a:spcPct val="0"/>
            </a:spcBef>
            <a:spcAft>
              <a:spcPct val="35000"/>
            </a:spcAft>
            <a:buNone/>
          </a:pPr>
          <a:r>
            <a:rPr lang="en-US" sz="1400" kern="1200" dirty="0"/>
            <a:t>Project</a:t>
          </a:r>
        </a:p>
      </dsp:txBody>
      <dsp:txXfrm>
        <a:off x="4599912" y="1148367"/>
        <a:ext cx="1475081" cy="6522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23B10-E15A-4979-BAAB-B3684C7F8579}">
      <dsp:nvSpPr>
        <dsp:cNvPr id="0" name=""/>
        <dsp:cNvSpPr/>
      </dsp:nvSpPr>
      <dsp:spPr>
        <a:xfrm>
          <a:off x="714"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B5F92-C3F4-4345-A2D1-BB8B53C4CC48}">
      <dsp:nvSpPr>
        <dsp:cNvPr id="0" name=""/>
        <dsp:cNvSpPr/>
      </dsp:nvSpPr>
      <dsp:spPr>
        <a:xfrm>
          <a:off x="479345"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Study </a:t>
          </a:r>
        </a:p>
        <a:p>
          <a:pPr marL="0" lvl="0" indent="0" algn="ctr" defTabSz="622300">
            <a:lnSpc>
              <a:spcPct val="90000"/>
            </a:lnSpc>
            <a:spcBef>
              <a:spcPct val="0"/>
            </a:spcBef>
            <a:spcAft>
              <a:spcPct val="35000"/>
            </a:spcAft>
            <a:buNone/>
          </a:pPr>
          <a:r>
            <a:rPr lang="en-US" sz="1400" kern="1200" dirty="0"/>
            <a:t>Semester</a:t>
          </a:r>
        </a:p>
      </dsp:txBody>
      <dsp:txXfrm>
        <a:off x="499637" y="1148367"/>
        <a:ext cx="1475081" cy="652234"/>
      </dsp:txXfrm>
    </dsp:sp>
    <dsp:sp modelId="{9F29EE79-0703-4093-ABF4-93DD07B5934E}">
      <dsp:nvSpPr>
        <dsp:cNvPr id="0" name=""/>
        <dsp:cNvSpPr/>
      </dsp:nvSpPr>
      <dsp:spPr>
        <a:xfrm>
          <a:off x="2050851"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CEAEA-D8F8-49A5-83A2-56868C0CC76B}">
      <dsp:nvSpPr>
        <dsp:cNvPr id="0" name=""/>
        <dsp:cNvSpPr/>
      </dsp:nvSpPr>
      <dsp:spPr>
        <a:xfrm>
          <a:off x="2529482"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Internship </a:t>
          </a:r>
        </a:p>
        <a:p>
          <a:pPr marL="0" lvl="0" indent="0" algn="ctr" defTabSz="622300">
            <a:lnSpc>
              <a:spcPct val="90000"/>
            </a:lnSpc>
            <a:spcBef>
              <a:spcPct val="0"/>
            </a:spcBef>
            <a:spcAft>
              <a:spcPct val="35000"/>
            </a:spcAft>
            <a:buNone/>
          </a:pPr>
          <a:r>
            <a:rPr lang="en-US" sz="1400" kern="1200" dirty="0"/>
            <a:t>Semester</a:t>
          </a:r>
        </a:p>
      </dsp:txBody>
      <dsp:txXfrm>
        <a:off x="2549774" y="1148367"/>
        <a:ext cx="1475081" cy="652234"/>
      </dsp:txXfrm>
    </dsp:sp>
    <dsp:sp modelId="{45693A2C-85E5-4363-AD75-15F3C084BDDB}">
      <dsp:nvSpPr>
        <dsp:cNvPr id="0" name=""/>
        <dsp:cNvSpPr/>
      </dsp:nvSpPr>
      <dsp:spPr>
        <a:xfrm>
          <a:off x="4100988"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042DF-5120-4317-807A-15BB97A438CE}">
      <dsp:nvSpPr>
        <dsp:cNvPr id="0" name=""/>
        <dsp:cNvSpPr/>
      </dsp:nvSpPr>
      <dsp:spPr>
        <a:xfrm>
          <a:off x="4579620"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ct val="35000"/>
            </a:spcAft>
            <a:buNone/>
          </a:pPr>
          <a:r>
            <a:rPr lang="en-US" sz="1400" kern="1200" dirty="0"/>
            <a:t>Graduation </a:t>
          </a:r>
        </a:p>
        <a:p>
          <a:pPr marL="0" lvl="0" indent="0" algn="ctr" defTabSz="622300">
            <a:lnSpc>
              <a:spcPct val="100000"/>
            </a:lnSpc>
            <a:spcBef>
              <a:spcPct val="0"/>
            </a:spcBef>
            <a:spcAft>
              <a:spcPct val="35000"/>
            </a:spcAft>
            <a:buNone/>
          </a:pPr>
          <a:r>
            <a:rPr lang="en-US" sz="1400" kern="1200" dirty="0"/>
            <a:t>Project</a:t>
          </a:r>
        </a:p>
      </dsp:txBody>
      <dsp:txXfrm>
        <a:off x="4599912" y="1148367"/>
        <a:ext cx="1475081" cy="6522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23B10-E15A-4979-BAAB-B3684C7F8579}">
      <dsp:nvSpPr>
        <dsp:cNvPr id="0" name=""/>
        <dsp:cNvSpPr/>
      </dsp:nvSpPr>
      <dsp:spPr>
        <a:xfrm>
          <a:off x="714"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B5F92-C3F4-4345-A2D1-BB8B53C4CC48}">
      <dsp:nvSpPr>
        <dsp:cNvPr id="0" name=""/>
        <dsp:cNvSpPr/>
      </dsp:nvSpPr>
      <dsp:spPr>
        <a:xfrm>
          <a:off x="479345"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Study </a:t>
          </a:r>
        </a:p>
        <a:p>
          <a:pPr marL="0" lvl="0" indent="0" algn="ctr" defTabSz="622300">
            <a:lnSpc>
              <a:spcPct val="90000"/>
            </a:lnSpc>
            <a:spcBef>
              <a:spcPct val="0"/>
            </a:spcBef>
            <a:spcAft>
              <a:spcPct val="35000"/>
            </a:spcAft>
            <a:buNone/>
          </a:pPr>
          <a:r>
            <a:rPr lang="en-US" sz="1400" kern="1200" dirty="0"/>
            <a:t>Semester</a:t>
          </a:r>
        </a:p>
      </dsp:txBody>
      <dsp:txXfrm>
        <a:off x="499637" y="1148367"/>
        <a:ext cx="1475081" cy="652234"/>
      </dsp:txXfrm>
    </dsp:sp>
    <dsp:sp modelId="{9F29EE79-0703-4093-ABF4-93DD07B5934E}">
      <dsp:nvSpPr>
        <dsp:cNvPr id="0" name=""/>
        <dsp:cNvSpPr/>
      </dsp:nvSpPr>
      <dsp:spPr>
        <a:xfrm>
          <a:off x="2050851"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CEAEA-D8F8-49A5-83A2-56868C0CC76B}">
      <dsp:nvSpPr>
        <dsp:cNvPr id="0" name=""/>
        <dsp:cNvSpPr/>
      </dsp:nvSpPr>
      <dsp:spPr>
        <a:xfrm>
          <a:off x="2529482"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Internship </a:t>
          </a:r>
        </a:p>
        <a:p>
          <a:pPr marL="0" lvl="0" indent="0" algn="ctr" defTabSz="622300">
            <a:lnSpc>
              <a:spcPct val="90000"/>
            </a:lnSpc>
            <a:spcBef>
              <a:spcPct val="0"/>
            </a:spcBef>
            <a:spcAft>
              <a:spcPct val="35000"/>
            </a:spcAft>
            <a:buNone/>
          </a:pPr>
          <a:r>
            <a:rPr lang="en-US" sz="1400" kern="1200" dirty="0"/>
            <a:t>Semester</a:t>
          </a:r>
        </a:p>
      </dsp:txBody>
      <dsp:txXfrm>
        <a:off x="2549774" y="1148367"/>
        <a:ext cx="1475081" cy="652234"/>
      </dsp:txXfrm>
    </dsp:sp>
    <dsp:sp modelId="{45693A2C-85E5-4363-AD75-15F3C084BDDB}">
      <dsp:nvSpPr>
        <dsp:cNvPr id="0" name=""/>
        <dsp:cNvSpPr/>
      </dsp:nvSpPr>
      <dsp:spPr>
        <a:xfrm>
          <a:off x="4100988"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042DF-5120-4317-807A-15BB97A438CE}">
      <dsp:nvSpPr>
        <dsp:cNvPr id="0" name=""/>
        <dsp:cNvSpPr/>
      </dsp:nvSpPr>
      <dsp:spPr>
        <a:xfrm>
          <a:off x="4579620"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ct val="35000"/>
            </a:spcAft>
            <a:buNone/>
          </a:pPr>
          <a:r>
            <a:rPr lang="en-US" sz="1400" kern="1200" dirty="0"/>
            <a:t>Graduation </a:t>
          </a:r>
        </a:p>
        <a:p>
          <a:pPr marL="0" lvl="0" indent="0" algn="ctr" defTabSz="622300">
            <a:lnSpc>
              <a:spcPct val="100000"/>
            </a:lnSpc>
            <a:spcBef>
              <a:spcPct val="0"/>
            </a:spcBef>
            <a:spcAft>
              <a:spcPct val="35000"/>
            </a:spcAft>
            <a:buNone/>
          </a:pPr>
          <a:r>
            <a:rPr lang="en-US" sz="1400" kern="1200" dirty="0"/>
            <a:t>Project</a:t>
          </a:r>
        </a:p>
      </dsp:txBody>
      <dsp:txXfrm>
        <a:off x="4599912" y="1148367"/>
        <a:ext cx="1475081" cy="6522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23B10-E15A-4979-BAAB-B3684C7F8579}">
      <dsp:nvSpPr>
        <dsp:cNvPr id="0" name=""/>
        <dsp:cNvSpPr/>
      </dsp:nvSpPr>
      <dsp:spPr>
        <a:xfrm>
          <a:off x="714"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B5F92-C3F4-4345-A2D1-BB8B53C4CC48}">
      <dsp:nvSpPr>
        <dsp:cNvPr id="0" name=""/>
        <dsp:cNvSpPr/>
      </dsp:nvSpPr>
      <dsp:spPr>
        <a:xfrm>
          <a:off x="479345"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Study </a:t>
          </a:r>
        </a:p>
        <a:p>
          <a:pPr marL="0" lvl="0" indent="0" algn="ctr" defTabSz="622300">
            <a:lnSpc>
              <a:spcPct val="90000"/>
            </a:lnSpc>
            <a:spcBef>
              <a:spcPct val="0"/>
            </a:spcBef>
            <a:spcAft>
              <a:spcPct val="35000"/>
            </a:spcAft>
            <a:buNone/>
          </a:pPr>
          <a:r>
            <a:rPr lang="en-US" sz="1400" kern="1200" dirty="0"/>
            <a:t>Semester</a:t>
          </a:r>
        </a:p>
      </dsp:txBody>
      <dsp:txXfrm>
        <a:off x="499637" y="1148367"/>
        <a:ext cx="1475081" cy="652234"/>
      </dsp:txXfrm>
    </dsp:sp>
    <dsp:sp modelId="{9F29EE79-0703-4093-ABF4-93DD07B5934E}">
      <dsp:nvSpPr>
        <dsp:cNvPr id="0" name=""/>
        <dsp:cNvSpPr/>
      </dsp:nvSpPr>
      <dsp:spPr>
        <a:xfrm>
          <a:off x="2050851"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CEAEA-D8F8-49A5-83A2-56868C0CC76B}">
      <dsp:nvSpPr>
        <dsp:cNvPr id="0" name=""/>
        <dsp:cNvSpPr/>
      </dsp:nvSpPr>
      <dsp:spPr>
        <a:xfrm>
          <a:off x="2529482"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Internship </a:t>
          </a:r>
        </a:p>
        <a:p>
          <a:pPr marL="0" lvl="0" indent="0" algn="ctr" defTabSz="622300">
            <a:lnSpc>
              <a:spcPct val="90000"/>
            </a:lnSpc>
            <a:spcBef>
              <a:spcPct val="0"/>
            </a:spcBef>
            <a:spcAft>
              <a:spcPct val="35000"/>
            </a:spcAft>
            <a:buNone/>
          </a:pPr>
          <a:r>
            <a:rPr lang="en-US" sz="1400" kern="1200" dirty="0"/>
            <a:t>Semester</a:t>
          </a:r>
        </a:p>
      </dsp:txBody>
      <dsp:txXfrm>
        <a:off x="2549774" y="1148367"/>
        <a:ext cx="1475081" cy="652234"/>
      </dsp:txXfrm>
    </dsp:sp>
    <dsp:sp modelId="{45693A2C-85E5-4363-AD75-15F3C084BDDB}">
      <dsp:nvSpPr>
        <dsp:cNvPr id="0" name=""/>
        <dsp:cNvSpPr/>
      </dsp:nvSpPr>
      <dsp:spPr>
        <a:xfrm>
          <a:off x="4270603" y="954871"/>
          <a:ext cx="1794867" cy="692818"/>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042DF-5120-4317-807A-15BB97A438CE}">
      <dsp:nvSpPr>
        <dsp:cNvPr id="0" name=""/>
        <dsp:cNvSpPr/>
      </dsp:nvSpPr>
      <dsp:spPr>
        <a:xfrm>
          <a:off x="4580334" y="1128075"/>
          <a:ext cx="1515665" cy="6928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ct val="35000"/>
            </a:spcAft>
            <a:buNone/>
          </a:pPr>
          <a:r>
            <a:rPr lang="en-US" sz="1400" kern="1200" dirty="0"/>
            <a:t>Graduation </a:t>
          </a:r>
        </a:p>
        <a:p>
          <a:pPr marL="0" lvl="0" indent="0" algn="ctr" defTabSz="622300">
            <a:lnSpc>
              <a:spcPct val="100000"/>
            </a:lnSpc>
            <a:spcBef>
              <a:spcPct val="0"/>
            </a:spcBef>
            <a:spcAft>
              <a:spcPct val="35000"/>
            </a:spcAft>
            <a:buNone/>
          </a:pPr>
          <a:r>
            <a:rPr lang="en-US" sz="1400" kern="1200" dirty="0"/>
            <a:t>Project</a:t>
          </a:r>
        </a:p>
      </dsp:txBody>
      <dsp:txXfrm>
        <a:off x="4600626" y="1148367"/>
        <a:ext cx="1475081" cy="652234"/>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275" cy="49667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862" y="0"/>
            <a:ext cx="2946275" cy="496671"/>
          </a:xfrm>
          <a:prstGeom prst="rect">
            <a:avLst/>
          </a:prstGeom>
        </p:spPr>
        <p:txBody>
          <a:bodyPr vert="horz" lIns="91440" tIns="45720" rIns="91440" bIns="45720" rtlCol="0"/>
          <a:lstStyle>
            <a:lvl1pPr algn="r">
              <a:defRPr sz="1200"/>
            </a:lvl1pPr>
          </a:lstStyle>
          <a:p>
            <a:fld id="{85C99F4D-ED19-4C93-8CE9-1C030696CC61}" type="datetimeFigureOut">
              <a:rPr lang="en-US" smtClean="0"/>
              <a:pPr/>
              <a:t>7/28/2021</a:t>
            </a:fld>
            <a:endParaRPr lang="en-US"/>
          </a:p>
        </p:txBody>
      </p:sp>
      <p:sp>
        <p:nvSpPr>
          <p:cNvPr id="4" name="Footer Placeholder 3"/>
          <p:cNvSpPr>
            <a:spLocks noGrp="1"/>
          </p:cNvSpPr>
          <p:nvPr>
            <p:ph type="ftr" sz="quarter" idx="2"/>
          </p:nvPr>
        </p:nvSpPr>
        <p:spPr>
          <a:xfrm>
            <a:off x="0" y="9428272"/>
            <a:ext cx="2946275" cy="49667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862" y="9428272"/>
            <a:ext cx="2946275" cy="496671"/>
          </a:xfrm>
          <a:prstGeom prst="rect">
            <a:avLst/>
          </a:prstGeom>
        </p:spPr>
        <p:txBody>
          <a:bodyPr vert="horz" lIns="91440" tIns="45720" rIns="91440" bIns="45720" rtlCol="0" anchor="b"/>
          <a:lstStyle>
            <a:lvl1pPr algn="r">
              <a:defRPr sz="1200"/>
            </a:lvl1pPr>
          </a:lstStyle>
          <a:p>
            <a:fld id="{22B004DA-0522-4519-B501-85EC42BB8C95}" type="slidenum">
              <a:rPr lang="en-US" smtClean="0"/>
              <a:pPr/>
              <a:t>‹Nr.›</a:t>
            </a:fld>
            <a:endParaRPr lang="en-US"/>
          </a:p>
        </p:txBody>
      </p:sp>
    </p:spTree>
    <p:extLst>
      <p:ext uri="{BB962C8B-B14F-4D97-AF65-F5344CB8AC3E}">
        <p14:creationId xmlns:p14="http://schemas.microsoft.com/office/powerpoint/2010/main" val="158261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6275" cy="4966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23555" name="Rectangle 3"/>
          <p:cNvSpPr>
            <a:spLocks noGrp="1" noChangeArrowheads="1"/>
          </p:cNvSpPr>
          <p:nvPr>
            <p:ph type="dt" idx="1"/>
          </p:nvPr>
        </p:nvSpPr>
        <p:spPr bwMode="auto">
          <a:xfrm>
            <a:off x="3849862" y="0"/>
            <a:ext cx="2946275" cy="4966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2355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680383" y="4715831"/>
            <a:ext cx="5436909" cy="44666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ftr" sz="quarter" idx="4"/>
          </p:nvPr>
        </p:nvSpPr>
        <p:spPr bwMode="auto">
          <a:xfrm>
            <a:off x="0" y="9428272"/>
            <a:ext cx="2946275" cy="4966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23559" name="Rectangle 7"/>
          <p:cNvSpPr>
            <a:spLocks noGrp="1" noChangeArrowheads="1"/>
          </p:cNvSpPr>
          <p:nvPr>
            <p:ph type="sldNum" sz="quarter" idx="5"/>
          </p:nvPr>
        </p:nvSpPr>
        <p:spPr bwMode="auto">
          <a:xfrm>
            <a:off x="3849862" y="9428272"/>
            <a:ext cx="2946275" cy="4966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DFEA521B-8DC3-41B2-98DD-DC666774B784}" type="slidenum">
              <a:rPr lang="en-US"/>
              <a:pPr/>
              <a:t>‹Nr.›</a:t>
            </a:fld>
            <a:endParaRPr lang="en-US"/>
          </a:p>
        </p:txBody>
      </p:sp>
    </p:spTree>
    <p:extLst>
      <p:ext uri="{BB962C8B-B14F-4D97-AF65-F5344CB8AC3E}">
        <p14:creationId xmlns:p14="http://schemas.microsoft.com/office/powerpoint/2010/main" val="1226614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390A180-26E6-4C0D-86D6-66316A6B74D6}"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9948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15</a:t>
            </a:fld>
            <a:endParaRPr lang="de-DE" altLang="en-US"/>
          </a:p>
        </p:txBody>
      </p:sp>
    </p:spTree>
    <p:extLst>
      <p:ext uri="{BB962C8B-B14F-4D97-AF65-F5344CB8AC3E}">
        <p14:creationId xmlns:p14="http://schemas.microsoft.com/office/powerpoint/2010/main" val="3617306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17</a:t>
            </a:fld>
            <a:endParaRPr lang="de-DE" altLang="en-US"/>
          </a:p>
        </p:txBody>
      </p:sp>
    </p:spTree>
    <p:extLst>
      <p:ext uri="{BB962C8B-B14F-4D97-AF65-F5344CB8AC3E}">
        <p14:creationId xmlns:p14="http://schemas.microsoft.com/office/powerpoint/2010/main" val="3840457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688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1382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9870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1756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29</a:t>
            </a:fld>
            <a:endParaRPr lang="de-DE" altLang="en-US"/>
          </a:p>
        </p:txBody>
      </p:sp>
    </p:spTree>
    <p:extLst>
      <p:ext uri="{BB962C8B-B14F-4D97-AF65-F5344CB8AC3E}">
        <p14:creationId xmlns:p14="http://schemas.microsoft.com/office/powerpoint/2010/main" val="3051435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30</a:t>
            </a:fld>
            <a:endParaRPr lang="en-US"/>
          </a:p>
        </p:txBody>
      </p:sp>
    </p:spTree>
    <p:extLst>
      <p:ext uri="{BB962C8B-B14F-4D97-AF65-F5344CB8AC3E}">
        <p14:creationId xmlns:p14="http://schemas.microsoft.com/office/powerpoint/2010/main" val="681393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31</a:t>
            </a:fld>
            <a:endParaRPr lang="en-US"/>
          </a:p>
        </p:txBody>
      </p:sp>
    </p:spTree>
    <p:extLst>
      <p:ext uri="{BB962C8B-B14F-4D97-AF65-F5344CB8AC3E}">
        <p14:creationId xmlns:p14="http://schemas.microsoft.com/office/powerpoint/2010/main" val="37755882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32</a:t>
            </a:fld>
            <a:endParaRPr lang="en-US"/>
          </a:p>
        </p:txBody>
      </p:sp>
    </p:spTree>
    <p:extLst>
      <p:ext uri="{BB962C8B-B14F-4D97-AF65-F5344CB8AC3E}">
        <p14:creationId xmlns:p14="http://schemas.microsoft.com/office/powerpoint/2010/main" val="1612576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7200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33</a:t>
            </a:fld>
            <a:endParaRPr lang="en-US"/>
          </a:p>
        </p:txBody>
      </p:sp>
    </p:spTree>
    <p:extLst>
      <p:ext uri="{BB962C8B-B14F-4D97-AF65-F5344CB8AC3E}">
        <p14:creationId xmlns:p14="http://schemas.microsoft.com/office/powerpoint/2010/main" val="17850460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34</a:t>
            </a:fld>
            <a:endParaRPr lang="en-US"/>
          </a:p>
        </p:txBody>
      </p:sp>
    </p:spTree>
    <p:extLst>
      <p:ext uri="{BB962C8B-B14F-4D97-AF65-F5344CB8AC3E}">
        <p14:creationId xmlns:p14="http://schemas.microsoft.com/office/powerpoint/2010/main" val="417043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35</a:t>
            </a:fld>
            <a:endParaRPr lang="en-US"/>
          </a:p>
        </p:txBody>
      </p:sp>
    </p:spTree>
    <p:extLst>
      <p:ext uri="{BB962C8B-B14F-4D97-AF65-F5344CB8AC3E}">
        <p14:creationId xmlns:p14="http://schemas.microsoft.com/office/powerpoint/2010/main" val="3163759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36</a:t>
            </a:fld>
            <a:endParaRPr lang="en-US"/>
          </a:p>
        </p:txBody>
      </p:sp>
    </p:spTree>
    <p:extLst>
      <p:ext uri="{BB962C8B-B14F-4D97-AF65-F5344CB8AC3E}">
        <p14:creationId xmlns:p14="http://schemas.microsoft.com/office/powerpoint/2010/main" val="1655455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37</a:t>
            </a:fld>
            <a:endParaRPr lang="en-US"/>
          </a:p>
        </p:txBody>
      </p:sp>
    </p:spTree>
    <p:extLst>
      <p:ext uri="{BB962C8B-B14F-4D97-AF65-F5344CB8AC3E}">
        <p14:creationId xmlns:p14="http://schemas.microsoft.com/office/powerpoint/2010/main" val="21171683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38</a:t>
            </a:fld>
            <a:endParaRPr lang="de-DE" altLang="en-US"/>
          </a:p>
        </p:txBody>
      </p:sp>
    </p:spTree>
    <p:extLst>
      <p:ext uri="{BB962C8B-B14F-4D97-AF65-F5344CB8AC3E}">
        <p14:creationId xmlns:p14="http://schemas.microsoft.com/office/powerpoint/2010/main" val="1405768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http://www.gju.edu.jo/content/gju-staff-mobility-program-3788</a:t>
            </a:r>
          </a:p>
          <a:p>
            <a:endParaRPr lang="en-US" b="1"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Now it is called GJU Staff Mobility Program </a:t>
            </a:r>
            <a:r>
              <a:rPr lang="en-US" b="1" dirty="0">
                <a:effectLst/>
              </a:rPr>
              <a:t>          </a:t>
            </a:r>
            <a:endParaRPr lang="en-US" b="1" dirty="0"/>
          </a:p>
          <a:p>
            <a:endParaRPr lang="en-US" b="1" dirty="0"/>
          </a:p>
          <a:p>
            <a:r>
              <a:rPr lang="en-US" b="1" dirty="0"/>
              <a:t>Program Description</a:t>
            </a:r>
            <a:endParaRPr lang="en-US" dirty="0"/>
          </a:p>
          <a:p>
            <a:r>
              <a:rPr lang="en-US" dirty="0"/>
              <a:t>Every year, the </a:t>
            </a:r>
            <a:r>
              <a:rPr lang="en-US" dirty="0" err="1"/>
              <a:t>Hochschule</a:t>
            </a:r>
            <a:r>
              <a:rPr lang="en-US" dirty="0"/>
              <a:t> Magdeburg-</a:t>
            </a:r>
            <a:r>
              <a:rPr lang="en-US" dirty="0" err="1"/>
              <a:t>Stendal</a:t>
            </a:r>
            <a:r>
              <a:rPr lang="en-US" dirty="0"/>
              <a:t> and the German Academic Exchange Service (DAAD) support a number of GJU candidates to participate in the GJU Staff Mobility Program in Germany through a competitive process.</a:t>
            </a:r>
          </a:p>
          <a:p>
            <a:r>
              <a:rPr lang="en-US" dirty="0"/>
              <a:t>The program provides GJU academic and administrative staff first hand working experiences at one of GJU German partner universities of Applied Sciences as well as within industries related to GJUs programs of studies and strengthens relations between GJU and its partners. It is expected that academic staff will be involved in teaching and research and administrative staff will be involved in professional activities related to their working profile at GJU.</a:t>
            </a:r>
          </a:p>
          <a:p>
            <a:r>
              <a:rPr lang="en-US" dirty="0"/>
              <a:t>The program supports the participants with an amount of 1500 EUR/month through DAAD funds. In addition, GJU covers travel expenses of up to 650 JOD and continues the salary payment during the stay in Germany. In addition, the program has now two funding lines for academic and administrative staff separately.</a:t>
            </a:r>
          </a:p>
          <a:p>
            <a:r>
              <a:rPr lang="en-US" u="sng" dirty="0"/>
              <a:t>Funding Line A for </a:t>
            </a:r>
            <a:r>
              <a:rPr lang="en-US" b="1" u="sng" dirty="0"/>
              <a:t>Academic Staff</a:t>
            </a:r>
            <a:r>
              <a:rPr lang="en-US" u="sng" dirty="0"/>
              <a:t> supports a stay of three weeks during academic semester or </a:t>
            </a:r>
            <a:r>
              <a:rPr lang="en-US" b="1" u="sng" dirty="0"/>
              <a:t>one month</a:t>
            </a:r>
            <a:r>
              <a:rPr lang="en-US" u="sng" dirty="0"/>
              <a:t>  during summer holiday for the purpose of:</a:t>
            </a:r>
            <a:endParaRPr lang="en-US" dirty="0"/>
          </a:p>
          <a:p>
            <a:r>
              <a:rPr lang="en-US" dirty="0"/>
              <a:t>Teaching at one of GJU´s partner universities</a:t>
            </a:r>
          </a:p>
          <a:p>
            <a:r>
              <a:rPr lang="en-US" dirty="0"/>
              <a:t>The initiation or development of teaching and/or research co-operations in future partner faculty/universities</a:t>
            </a:r>
          </a:p>
          <a:p>
            <a:r>
              <a:rPr lang="en-US" dirty="0"/>
              <a:t>Discovering and </a:t>
            </a:r>
            <a:r>
              <a:rPr lang="en-US" dirty="0" err="1"/>
              <a:t>practising</a:t>
            </a:r>
            <a:r>
              <a:rPr lang="en-US" dirty="0"/>
              <a:t> new teaching methods and techniques, in addition to </a:t>
            </a:r>
            <a:r>
              <a:rPr lang="en-US" dirty="0" err="1"/>
              <a:t>familiarising</a:t>
            </a:r>
            <a:r>
              <a:rPr lang="en-US" dirty="0"/>
              <a:t> oneself with academic and self-management approaches in class</a:t>
            </a:r>
          </a:p>
          <a:p>
            <a:r>
              <a:rPr lang="en-US" dirty="0"/>
              <a:t>Participating in field related projects</a:t>
            </a:r>
          </a:p>
          <a:p>
            <a:r>
              <a:rPr lang="en-US" dirty="0"/>
              <a:t>Development of study programs with the partner universities as well as the exchange of teaching methods and curriculum contents</a:t>
            </a:r>
          </a:p>
          <a:p>
            <a:r>
              <a:rPr lang="en-US" dirty="0"/>
              <a:t>Personal research projects will not be supported in the frame of the GJU Staff Mobility program!</a:t>
            </a:r>
          </a:p>
          <a:p>
            <a:endParaRPr lang="en-US" dirty="0"/>
          </a:p>
          <a:p>
            <a:r>
              <a:rPr lang="en-US" u="sng" dirty="0"/>
              <a:t>Funding line B for </a:t>
            </a:r>
            <a:r>
              <a:rPr lang="en-US" b="1" u="sng" dirty="0"/>
              <a:t>Administrative Staff</a:t>
            </a:r>
            <a:r>
              <a:rPr lang="en-US" u="sng" dirty="0"/>
              <a:t> supports a stay of</a:t>
            </a:r>
            <a:r>
              <a:rPr lang="en-US" b="1" u="sng" dirty="0"/>
              <a:t> one month</a:t>
            </a:r>
            <a:r>
              <a:rPr lang="en-US" u="sng" dirty="0"/>
              <a:t> for the purpose of:</a:t>
            </a:r>
            <a:endParaRPr lang="en-US" dirty="0"/>
          </a:p>
          <a:p>
            <a:r>
              <a:rPr lang="en-US" dirty="0"/>
              <a:t>Observation</a:t>
            </a:r>
          </a:p>
          <a:p>
            <a:r>
              <a:rPr lang="en-US" dirty="0"/>
              <a:t>Job Shadowing</a:t>
            </a:r>
          </a:p>
          <a:p>
            <a:r>
              <a:rPr lang="en-US" dirty="0"/>
              <a:t>Study visits</a:t>
            </a:r>
          </a:p>
          <a:p>
            <a:r>
              <a:rPr lang="en-US" dirty="0"/>
              <a:t>Participating in Seminars and Workshops</a:t>
            </a:r>
          </a:p>
          <a:p>
            <a:r>
              <a:rPr lang="en-US" dirty="0"/>
              <a:t> </a:t>
            </a:r>
          </a:p>
          <a:p>
            <a:r>
              <a:rPr lang="en-US" b="1" dirty="0"/>
              <a:t>Who can apply?</a:t>
            </a:r>
            <a:endParaRPr lang="en-US" dirty="0"/>
          </a:p>
          <a:p>
            <a:r>
              <a:rPr lang="en-US" dirty="0"/>
              <a:t>Any member of GJU academic and administrative staff who has been employed at GJU for at least two years and has a B2 level of English or German is eligible to apply for this program. (Relevant only for administrative staff: Language level must be certified no longer than two years ago.)</a:t>
            </a:r>
          </a:p>
          <a:p>
            <a:r>
              <a:rPr lang="en-US" dirty="0"/>
              <a:t>Employees who </a:t>
            </a:r>
            <a:r>
              <a:rPr lang="en-US" dirty="0">
                <a:effectLst/>
              </a:rPr>
              <a:t>were funded last year will not be considered the ongoing year. But if candidates who were accepted into the program could not go (for exceptional reasons), they will be given special preference the upcoming year. In addition, German</a:t>
            </a:r>
            <a:r>
              <a:rPr lang="en-US" dirty="0"/>
              <a:t> passport holders can not be considered for the program. </a:t>
            </a:r>
          </a:p>
          <a:p>
            <a:endParaRPr lang="en-US" dirty="0"/>
          </a:p>
          <a:p>
            <a:r>
              <a:rPr lang="en-US" b="1" dirty="0"/>
              <a:t>How to apply?</a:t>
            </a:r>
            <a:endParaRPr lang="en-US" dirty="0"/>
          </a:p>
          <a:p>
            <a:r>
              <a:rPr lang="en-US" dirty="0"/>
              <a:t>The application needs to include the following documents and has to be submitted to the International Office. Only completed applications will be considered.   </a:t>
            </a:r>
          </a:p>
          <a:p>
            <a:r>
              <a:rPr lang="en-US" b="1" dirty="0"/>
              <a:t>Application Form</a:t>
            </a:r>
            <a:r>
              <a:rPr lang="en-US" dirty="0"/>
              <a:t> with the signature of your Dean or supervisor</a:t>
            </a:r>
          </a:p>
          <a:p>
            <a:r>
              <a:rPr lang="en-US" b="1" dirty="0"/>
              <a:t>Letter of recommendation</a:t>
            </a:r>
            <a:r>
              <a:rPr lang="en-US" dirty="0"/>
              <a:t> by your Dean or supervisor</a:t>
            </a:r>
          </a:p>
          <a:p>
            <a:r>
              <a:rPr lang="en-US" dirty="0"/>
              <a:t>Updated </a:t>
            </a:r>
            <a:r>
              <a:rPr lang="en-US" b="1" dirty="0"/>
              <a:t>CV</a:t>
            </a:r>
            <a:endParaRPr lang="en-US" dirty="0"/>
          </a:p>
          <a:p>
            <a:r>
              <a:rPr lang="en-US" b="1" dirty="0"/>
              <a:t>Proof of English</a:t>
            </a:r>
            <a:r>
              <a:rPr lang="en-US" dirty="0"/>
              <a:t> (or German) B2 level (Only for administrative staff), Please contact Ms. Dina Hindi from the School of Basic Sciences and Humanities</a:t>
            </a:r>
          </a:p>
          <a:p>
            <a:r>
              <a:rPr lang="en-US" b="1" dirty="0"/>
              <a:t>Letter of intent</a:t>
            </a:r>
            <a:r>
              <a:rPr lang="en-US" dirty="0"/>
              <a:t> in English (or German), that states: What do you hope to do and learn in Germany during your stay? What are the expected benefits of your training for your department at GJU?                             </a:t>
            </a:r>
          </a:p>
          <a:p>
            <a:r>
              <a:rPr lang="en-US" b="1" dirty="0"/>
              <a:t>Invitation letter</a:t>
            </a:r>
            <a:r>
              <a:rPr lang="en-US" dirty="0"/>
              <a:t> from the German host institution (If already available).*If you do not have a host identified, the IO will assist you. For assistance to find a suitable host institution, academic staff may also turn to their responsible Exchange Coordinators. </a:t>
            </a:r>
          </a:p>
          <a:p>
            <a:endParaRPr lang="en-US" dirty="0"/>
          </a:p>
          <a:p>
            <a:r>
              <a:rPr lang="en-US" b="1" dirty="0"/>
              <a:t>Please be aware that: </a:t>
            </a:r>
            <a:endParaRPr lang="en-US" dirty="0"/>
          </a:p>
          <a:p>
            <a:r>
              <a:rPr lang="en-US" dirty="0"/>
              <a:t>New applications will only be possible for 2022 due to COVID-19</a:t>
            </a:r>
          </a:p>
          <a:p>
            <a:r>
              <a:rPr lang="en-US" dirty="0"/>
              <a:t>Please do not contact German partners on your own – first contact has to be made through a faculty or the International Office</a:t>
            </a:r>
          </a:p>
          <a:p>
            <a:r>
              <a:rPr lang="en-US" dirty="0"/>
              <a:t>in 2021 and 2022 we have 20 spots to distribute each year and it will be a first come first serve procedure with deadlines to be announced </a:t>
            </a:r>
          </a:p>
          <a:p>
            <a:endParaRPr lang="en-US" dirty="0"/>
          </a:p>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39</a:t>
            </a:fld>
            <a:endParaRPr lang="en-US"/>
          </a:p>
        </p:txBody>
      </p:sp>
    </p:spTree>
    <p:extLst>
      <p:ext uri="{BB962C8B-B14F-4D97-AF65-F5344CB8AC3E}">
        <p14:creationId xmlns:p14="http://schemas.microsoft.com/office/powerpoint/2010/main" val="35114073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40</a:t>
            </a:fld>
            <a:endParaRPr lang="en-US"/>
          </a:p>
        </p:txBody>
      </p:sp>
    </p:spTree>
    <p:extLst>
      <p:ext uri="{BB962C8B-B14F-4D97-AF65-F5344CB8AC3E}">
        <p14:creationId xmlns:p14="http://schemas.microsoft.com/office/powerpoint/2010/main" val="16146557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41</a:t>
            </a:fld>
            <a:endParaRPr lang="en-US"/>
          </a:p>
        </p:txBody>
      </p:sp>
    </p:spTree>
    <p:extLst>
      <p:ext uri="{BB962C8B-B14F-4D97-AF65-F5344CB8AC3E}">
        <p14:creationId xmlns:p14="http://schemas.microsoft.com/office/powerpoint/2010/main" val="5405510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42</a:t>
            </a:fld>
            <a:endParaRPr lang="en-US"/>
          </a:p>
        </p:txBody>
      </p:sp>
    </p:spTree>
    <p:extLst>
      <p:ext uri="{BB962C8B-B14F-4D97-AF65-F5344CB8AC3E}">
        <p14:creationId xmlns:p14="http://schemas.microsoft.com/office/powerpoint/2010/main" val="3567447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12226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A521B-8DC3-41B2-98DD-DC666774B784}" type="slidenum">
              <a:rPr lang="en-US" smtClean="0"/>
              <a:pPr/>
              <a:t>43</a:t>
            </a:fld>
            <a:endParaRPr lang="en-US"/>
          </a:p>
        </p:txBody>
      </p:sp>
    </p:spTree>
    <p:extLst>
      <p:ext uri="{BB962C8B-B14F-4D97-AF65-F5344CB8AC3E}">
        <p14:creationId xmlns:p14="http://schemas.microsoft.com/office/powerpoint/2010/main" val="2542240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46</a:t>
            </a:fld>
            <a:endParaRPr lang="de-DE" altLang="en-US"/>
          </a:p>
        </p:txBody>
      </p:sp>
    </p:spTree>
    <p:extLst>
      <p:ext uri="{BB962C8B-B14F-4D97-AF65-F5344CB8AC3E}">
        <p14:creationId xmlns:p14="http://schemas.microsoft.com/office/powerpoint/2010/main" val="3031186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7530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22127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372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9698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14BF7F-6959-4ED6-890C-AADAD921085B}" type="slidenum">
              <a:rPr lang="de-DE" altLang="en-US"/>
              <a:pPr/>
              <a:t>13</a:t>
            </a:fld>
            <a:endParaRPr lang="de-DE" altLang="en-US"/>
          </a:p>
        </p:txBody>
      </p:sp>
    </p:spTree>
    <p:extLst>
      <p:ext uri="{BB962C8B-B14F-4D97-AF65-F5344CB8AC3E}">
        <p14:creationId xmlns:p14="http://schemas.microsoft.com/office/powerpoint/2010/main" val="3825913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8789" rtl="0" eaLnBrk="1" fontAlgn="auto" latinLnBrk="0" hangingPunct="1">
              <a:lnSpc>
                <a:spcPct val="100000"/>
              </a:lnSpc>
              <a:spcBef>
                <a:spcPts val="0"/>
              </a:spcBef>
              <a:spcAft>
                <a:spcPts val="0"/>
              </a:spcAft>
              <a:buClrTx/>
              <a:buSzTx/>
              <a:buFontTx/>
              <a:buNone/>
              <a:tabLst/>
              <a:defRPr/>
            </a:pPr>
            <a:fld id="{EEC4D66E-DB14-4F3A-98BE-FA8CBEB5FA1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8789"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27800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ctrTitle"/>
          </p:nvPr>
        </p:nvSpPr>
        <p:spPr>
          <a:xfrm>
            <a:off x="685800" y="2130423"/>
            <a:ext cx="7772400" cy="1470026"/>
          </a:xfrm>
        </p:spPr>
        <p:txBody>
          <a:bodyPr/>
          <a:lstStyle>
            <a:lvl1pPr>
              <a:defRPr/>
            </a:lvl1pPr>
          </a:lstStyle>
          <a:p>
            <a:pPr lvl="0"/>
            <a:r>
              <a:rPr lang="en-US"/>
              <a:t>Click to edit Master title style</a:t>
            </a:r>
          </a:p>
        </p:txBody>
      </p:sp>
      <p:sp>
        <p:nvSpPr>
          <p:cNvPr id="3" name="Subtitle 2"/>
          <p:cNvSpPr txBox="1">
            <a:spLocks noGrp="1"/>
          </p:cNvSpPr>
          <p:nvPr>
            <p:ph type="subTitle" idx="1"/>
          </p:nvPr>
        </p:nvSpPr>
        <p:spPr>
          <a:xfrm>
            <a:off x="1371600" y="3886202"/>
            <a:ext cx="6400800" cy="1752603"/>
          </a:xfrm>
        </p:spPr>
        <p:txBody>
          <a:bodyPr anchorCtr="1"/>
          <a:lstStyle>
            <a:lvl1pPr marL="0" indent="0" algn="ctr">
              <a:buNone/>
              <a:defRPr>
                <a:solidFill>
                  <a:srgbClr val="898989"/>
                </a:solidFill>
              </a:defRPr>
            </a:lvl1pPr>
          </a:lstStyle>
          <a:p>
            <a:pPr lvl="0"/>
            <a:r>
              <a:rPr lang="en-US"/>
              <a:t>Click to edit Master subtitle style</a:t>
            </a:r>
          </a:p>
        </p:txBody>
      </p:sp>
      <p:sp>
        <p:nvSpPr>
          <p:cNvPr id="12"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13"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14"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spTree>
    <p:extLst>
      <p:ext uri="{BB962C8B-B14F-4D97-AF65-F5344CB8AC3E}">
        <p14:creationId xmlns:p14="http://schemas.microsoft.com/office/powerpoint/2010/main" val="40283033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56700" cy="6884988"/>
            <a:chOff x="-12526" y="-27230"/>
            <a:chExt cx="9156526" cy="688523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hteck 5"/>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563577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56700" cy="6884988"/>
            <a:chOff x="-12526" y="-27230"/>
            <a:chExt cx="9156526" cy="688523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hteck 5"/>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Vertical Title 1"/>
          <p:cNvSpPr txBox="1">
            <a:spLocks noGrp="1"/>
          </p:cNvSpPr>
          <p:nvPr>
            <p:ph type="title" orient="vert"/>
          </p:nvPr>
        </p:nvSpPr>
        <p:spPr>
          <a:xfrm>
            <a:off x="6629400" y="274642"/>
            <a:ext cx="2057400" cy="5851529"/>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457201" y="274642"/>
            <a:ext cx="6019796" cy="585152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339330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SmartArt Placeholder 2"/>
          <p:cNvSpPr txBox="1">
            <a:spLocks noGrp="1"/>
          </p:cNvSpPr>
          <p:nvPr>
            <p:ph type="dgm" idx="1"/>
          </p:nvPr>
        </p:nvSpPr>
        <p:spPr/>
        <p:txBody>
          <a:bodyPr/>
          <a:lstStyle>
            <a:lvl1pPr>
              <a:defRPr/>
            </a:lvl1pPr>
          </a:lstStyle>
          <a:p>
            <a:pPr lvl="0"/>
            <a:r>
              <a:rPr lang="en-US" noProof="0"/>
              <a:t>Click icon to add SmartArt graphic</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p:txBody>
          <a:bodyPr/>
          <a:lstStyle>
            <a:lvl1pPr>
              <a:defRPr dirty="0">
                <a:solidFill>
                  <a:schemeClr val="bg1"/>
                </a:solidFill>
              </a:defRPr>
            </a:lvl1pPr>
          </a:lstStyle>
          <a:p>
            <a:r>
              <a:rPr lang="en-US"/>
              <a:t>GJU-SATS-Altarazi presentation Bochoum Univ visit 13 November 2018</a:t>
            </a:r>
            <a:endParaRPr lang="en-GB"/>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426396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grpSp>
        <p:nvGrpSpPr>
          <p:cNvPr id="6" name="Gruppieren 9"/>
          <p:cNvGrpSpPr>
            <a:grpSpLocks/>
          </p:cNvGrpSpPr>
          <p:nvPr/>
        </p:nvGrpSpPr>
        <p:grpSpPr bwMode="auto">
          <a:xfrm>
            <a:off x="-12700" y="-26988"/>
            <a:ext cx="9169400" cy="6884988"/>
            <a:chOff x="-12526" y="-27230"/>
            <a:chExt cx="9169052" cy="6885230"/>
          </a:xfrm>
        </p:grpSpPr>
        <p:sp>
          <p:nvSpPr>
            <p:cNvPr id="7" name="Rechteck 6"/>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457201" y="1600202"/>
            <a:ext cx="4038603" cy="452595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4648196" y="1600200"/>
            <a:ext cx="4038603" cy="2185992"/>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txBox="1">
            <a:spLocks noGrp="1"/>
          </p:cNvSpPr>
          <p:nvPr>
            <p:ph idx="3"/>
          </p:nvPr>
        </p:nvSpPr>
        <p:spPr>
          <a:xfrm>
            <a:off x="4648196" y="3938587"/>
            <a:ext cx="4038603" cy="218757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4"/>
          <p:cNvSpPr txBox="1">
            <a:spLocks noGrp="1"/>
          </p:cNvSpPr>
          <p:nvPr>
            <p:ph type="ftr" sz="quarter" idx="10"/>
          </p:nvPr>
        </p:nvSpPr>
        <p:spPr/>
        <p:txBody>
          <a:bodyPr/>
          <a:lstStyle>
            <a:lvl1pPr>
              <a:defRPr dirty="0">
                <a:solidFill>
                  <a:schemeClr val="bg1"/>
                </a:solidFill>
              </a:defRPr>
            </a:lvl1pPr>
          </a:lstStyle>
          <a:p>
            <a:r>
              <a:rPr lang="en-US"/>
              <a:t>GJU-SATS-Altarazi presentation Bochoum Univ visit 13 November 2018</a:t>
            </a:r>
            <a:endParaRPr lang="en-GB"/>
          </a:p>
        </p:txBody>
      </p:sp>
      <p:sp>
        <p:nvSpPr>
          <p:cNvPr id="10" name="Date Placeholder 3"/>
          <p:cNvSpPr txBox="1">
            <a:spLocks noGrp="1"/>
          </p:cNvSpPr>
          <p:nvPr>
            <p:ph type="dt" sz="half" idx="11"/>
          </p:nvPr>
        </p:nvSpPr>
        <p:spPr/>
        <p:txBody>
          <a:bodyPr/>
          <a:lstStyle>
            <a:lvl1pPr>
              <a:defRPr dirty="0">
                <a:solidFill>
                  <a:schemeClr val="bg1"/>
                </a:solidFill>
              </a:defRPr>
            </a:lvl1pPr>
          </a:lstStyle>
          <a:p>
            <a:r>
              <a:rPr lang="en-US"/>
              <a:t>06 June 2018</a:t>
            </a:r>
            <a:endParaRPr lang="en-GB"/>
          </a:p>
        </p:txBody>
      </p:sp>
      <p:sp>
        <p:nvSpPr>
          <p:cNvPr id="11"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2"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474560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ctrTitle"/>
          </p:nvPr>
        </p:nvSpPr>
        <p:spPr>
          <a:xfrm>
            <a:off x="685800" y="2130423"/>
            <a:ext cx="7772400" cy="1470026"/>
          </a:xfrm>
        </p:spPr>
        <p:txBody>
          <a:bodyPr/>
          <a:lstStyle>
            <a:lvl1pPr>
              <a:defRPr/>
            </a:lvl1pPr>
          </a:lstStyle>
          <a:p>
            <a:pPr lvl="0"/>
            <a:r>
              <a:rPr lang="en-US"/>
              <a:t>Click to edit Master title style</a:t>
            </a:r>
          </a:p>
        </p:txBody>
      </p:sp>
      <p:sp>
        <p:nvSpPr>
          <p:cNvPr id="3" name="Subtitle 2"/>
          <p:cNvSpPr txBox="1">
            <a:spLocks noGrp="1"/>
          </p:cNvSpPr>
          <p:nvPr>
            <p:ph type="subTitle" idx="1"/>
          </p:nvPr>
        </p:nvSpPr>
        <p:spPr>
          <a:xfrm>
            <a:off x="1371600" y="3886202"/>
            <a:ext cx="6400800" cy="1752603"/>
          </a:xfrm>
        </p:spPr>
        <p:txBody>
          <a:bodyPr anchorCtr="1"/>
          <a:lstStyle>
            <a:lvl1pPr marL="0" indent="0" algn="ctr">
              <a:buNone/>
              <a:defRPr>
                <a:solidFill>
                  <a:srgbClr val="898989"/>
                </a:solidFill>
              </a:defRPr>
            </a:lvl1pPr>
          </a:lstStyle>
          <a:p>
            <a:pPr lvl="0"/>
            <a:r>
              <a:rPr lang="en-US"/>
              <a:t>Click to edit Master subtitle style</a:t>
            </a:r>
          </a:p>
        </p:txBody>
      </p:sp>
      <p:sp>
        <p:nvSpPr>
          <p:cNvPr id="12"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13" name="Footer Placeholder 4"/>
          <p:cNvSpPr txBox="1">
            <a:spLocks noGrp="1"/>
          </p:cNvSpPr>
          <p:nvPr>
            <p:ph type="ftr" sz="quarter" idx="11"/>
          </p:nvPr>
        </p:nvSpPr>
        <p:spPr>
          <a:xfrm>
            <a:off x="1981200" y="6356352"/>
            <a:ext cx="4876800" cy="365125"/>
          </a:xfrm>
          <a:prstGeom prst="rect">
            <a:avLst/>
          </a:prstGeom>
        </p:spPr>
        <p:txBody>
          <a:bodyPr/>
          <a:lstStyle>
            <a:lvl1pPr>
              <a:defRPr>
                <a:solidFill>
                  <a:schemeClr val="bg1"/>
                </a:solidFill>
              </a:defRPr>
            </a:lvl1pPr>
          </a:lstStyle>
          <a:p>
            <a:r>
              <a:rPr lang="en-US" dirty="0">
                <a:solidFill>
                  <a:prstClr val="white"/>
                </a:solidFill>
              </a:rPr>
              <a:t>Network meeting Mechatronics Engineering, 16-17,May,2019 , Heilbronn, Germany</a:t>
            </a:r>
          </a:p>
        </p:txBody>
      </p:sp>
      <p:sp>
        <p:nvSpPr>
          <p:cNvPr id="14"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spTree>
    <p:extLst>
      <p:ext uri="{BB962C8B-B14F-4D97-AF65-F5344CB8AC3E}">
        <p14:creationId xmlns:p14="http://schemas.microsoft.com/office/powerpoint/2010/main" val="291139689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600" cy="1143000"/>
          </a:xfrm>
        </p:spPr>
        <p:txBody>
          <a:bodyPr/>
          <a:lstStyle>
            <a:lvl1pPr>
              <a:defRPr sz="4000"/>
            </a:lvl1pPr>
          </a:lstStyle>
          <a:p>
            <a:pPr lvl="0"/>
            <a:r>
              <a:rPr lang="en-US" dirty="0"/>
              <a:t>Click to edit Master title style</a:t>
            </a:r>
          </a:p>
        </p:txBody>
      </p:sp>
      <p:sp>
        <p:nvSpPr>
          <p:cNvPr id="3" name="Content Placeholder 2"/>
          <p:cNvSpPr txBox="1">
            <a:spLocks noGrp="1"/>
          </p:cNvSpPr>
          <p:nvPr>
            <p:ph idx="1"/>
          </p:nvPr>
        </p:nvSpPr>
        <p:spPr/>
        <p:txBody>
          <a:bodyPr/>
          <a:lstStyle>
            <a:lvl1pPr>
              <a:defRPr sz="2800"/>
            </a:lvl1pPr>
            <a:lvl2pPr>
              <a:defRPr sz="2400"/>
            </a:lvl2pPr>
            <a:lvl3pPr>
              <a:defRPr sz="2000"/>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txBox="1">
            <a:spLocks noGrp="1"/>
          </p:cNvSpPr>
          <p:nvPr>
            <p:ph type="dt" sz="half" idx="10"/>
          </p:nvPr>
        </p:nvSpPr>
        <p:spPr>
          <a:xfrm>
            <a:off x="457200" y="6356352"/>
            <a:ext cx="1051560" cy="365125"/>
          </a:xfrm>
        </p:spPr>
        <p:txBody>
          <a:bodyPr/>
          <a:lstStyle>
            <a:lvl1pPr>
              <a:defRPr>
                <a:solidFill>
                  <a:schemeClr val="bg1"/>
                </a:solidFill>
              </a:defRPr>
            </a:lvl1pPr>
          </a:lstStyle>
          <a:p>
            <a:r>
              <a:rPr lang="en-US"/>
              <a:t>06 June 2018</a:t>
            </a:r>
            <a:endParaRPr lang="en-GB" dirty="0"/>
          </a:p>
        </p:txBody>
      </p:sp>
      <p:sp>
        <p:nvSpPr>
          <p:cNvPr id="8" name="Footer Placeholder 4"/>
          <p:cNvSpPr txBox="1">
            <a:spLocks noGrp="1"/>
          </p:cNvSpPr>
          <p:nvPr>
            <p:ph type="ftr" sz="quarter" idx="11"/>
          </p:nvPr>
        </p:nvSpPr>
        <p:spPr>
          <a:xfrm>
            <a:off x="1965960" y="6356352"/>
            <a:ext cx="5235956" cy="365125"/>
          </a:xfrm>
          <a:prstGeom prst="rect">
            <a:avLst/>
          </a:prstGeom>
        </p:spPr>
        <p:txBody>
          <a:bodyPr/>
          <a:lstStyle>
            <a:lvl1pPr>
              <a:defRPr sz="1000">
                <a:solidFill>
                  <a:schemeClr val="bg1"/>
                </a:solidFill>
                <a:latin typeface="+mn-lt"/>
              </a:defRPr>
            </a:lvl1pPr>
          </a:lstStyle>
          <a:p>
            <a:r>
              <a:rPr lang="en-US" dirty="0"/>
              <a:t>Network meeting Mechatronics Engineering, 16-17,May,2019 , Heilbronn, Germany</a:t>
            </a:r>
          </a:p>
        </p:txBody>
      </p:sp>
      <p:sp>
        <p:nvSpPr>
          <p:cNvPr id="9" name="Slide Number Placeholder 5"/>
          <p:cNvSpPr txBox="1">
            <a:spLocks noGrp="1"/>
          </p:cNvSpPr>
          <p:nvPr>
            <p:ph type="sldNum" sz="quarter" idx="12"/>
          </p:nvPr>
        </p:nvSpPr>
        <p:spPr>
          <a:xfrm>
            <a:off x="7671816" y="6356352"/>
            <a:ext cx="1014984" cy="365125"/>
          </a:xfrm>
        </p:spPr>
        <p:txBody>
          <a:bodyPr/>
          <a:lstStyle>
            <a:lvl1pPr>
              <a:defRPr smtClean="0">
                <a:solidFill>
                  <a:schemeClr val="bg1"/>
                </a:solidFill>
              </a:defRPr>
            </a:lvl1pPr>
          </a:lstStyle>
          <a:p>
            <a:fld id="{946E28D2-13F0-4745-A8D8-567005C25B6F}" type="slidenum">
              <a:rPr lang="en-GB" smtClean="0"/>
              <a:t>‹Nr.›</a:t>
            </a:fld>
            <a:endParaRPr lang="en-GB" dirty="0"/>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222168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722311" y="4406897"/>
            <a:ext cx="7772400" cy="1362071"/>
          </a:xfrm>
        </p:spPr>
        <p:txBody>
          <a:bodyPr anchor="t" anchorCtr="0"/>
          <a:lstStyle>
            <a:lvl1pPr algn="l">
              <a:defRPr sz="3000" b="1" cap="all"/>
            </a:lvl1pPr>
          </a:lstStyle>
          <a:p>
            <a:pPr lvl="0"/>
            <a:r>
              <a:rPr lang="en-US"/>
              <a:t>Click to edit Master title style</a:t>
            </a:r>
          </a:p>
        </p:txBody>
      </p:sp>
      <p:sp>
        <p:nvSpPr>
          <p:cNvPr id="3" name="Text Placeholder 2"/>
          <p:cNvSpPr txBox="1">
            <a:spLocks noGrp="1"/>
          </p:cNvSpPr>
          <p:nvPr>
            <p:ph type="body" idx="1"/>
          </p:nvPr>
        </p:nvSpPr>
        <p:spPr>
          <a:xfrm>
            <a:off x="722311" y="2906713"/>
            <a:ext cx="7772400" cy="1500182"/>
          </a:xfrm>
        </p:spPr>
        <p:txBody>
          <a:bodyPr anchor="b"/>
          <a:lstStyle>
            <a:lvl1pPr marL="0" indent="0">
              <a:spcBef>
                <a:spcPts val="375"/>
              </a:spcBef>
              <a:buNone/>
              <a:defRPr sz="1500">
                <a:solidFill>
                  <a:srgbClr val="898989"/>
                </a:solidFill>
              </a:defRPr>
            </a:lvl1pPr>
          </a:lstStyle>
          <a:p>
            <a:pPr lvl="0"/>
            <a:r>
              <a:rPr lang="en-US"/>
              <a:t>Click to edit Master text styles</a:t>
            </a:r>
          </a:p>
        </p:txBody>
      </p:sp>
      <p:sp>
        <p:nvSpPr>
          <p:cNvPr id="12"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13" name="Footer Placeholder 4"/>
          <p:cNvSpPr txBox="1">
            <a:spLocks noGrp="1"/>
          </p:cNvSpPr>
          <p:nvPr>
            <p:ph type="ftr" sz="quarter" idx="11"/>
          </p:nvPr>
        </p:nvSpPr>
        <p:spPr>
          <a:xfrm>
            <a:off x="2133600" y="6356352"/>
            <a:ext cx="51816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14"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spTree>
    <p:extLst>
      <p:ext uri="{BB962C8B-B14F-4D97-AF65-F5344CB8AC3E}">
        <p14:creationId xmlns:p14="http://schemas.microsoft.com/office/powerpoint/2010/main" val="200075751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69400" cy="6884988"/>
            <a:chOff x="-12526" y="-27230"/>
            <a:chExt cx="9169052" cy="6885230"/>
          </a:xfrm>
        </p:grpSpPr>
        <p:sp>
          <p:nvSpPr>
            <p:cNvPr id="6" name="Rechteck 5"/>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599" cy="1143000"/>
          </a:xfrm>
        </p:spPr>
        <p:txBody>
          <a:bodyPr/>
          <a:lstStyle>
            <a:lvl1pPr>
              <a:defRPr/>
            </a:lvl1pPr>
          </a:lstStyle>
          <a:p>
            <a:pPr lvl="0"/>
            <a:r>
              <a:rPr lang="en-US"/>
              <a:t>Click to edit Master title style</a:t>
            </a:r>
            <a:endParaRPr lang="en-US" dirty="0"/>
          </a:p>
        </p:txBody>
      </p:sp>
      <p:sp>
        <p:nvSpPr>
          <p:cNvPr id="3" name="Content Placeholder 2"/>
          <p:cNvSpPr txBox="1">
            <a:spLocks noGrp="1"/>
          </p:cNvSpPr>
          <p:nvPr>
            <p:ph idx="1"/>
          </p:nvPr>
        </p:nvSpPr>
        <p:spPr>
          <a:xfrm>
            <a:off x="457201" y="1600202"/>
            <a:ext cx="4038603" cy="4525959"/>
          </a:xfrm>
        </p:spPr>
        <p:txBody>
          <a:bodyPr/>
          <a:lstStyle>
            <a:lvl1pPr>
              <a:spcBef>
                <a:spcPts val="525"/>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4648196" y="1600202"/>
            <a:ext cx="4038603" cy="4525959"/>
          </a:xfrm>
        </p:spPr>
        <p:txBody>
          <a:bodyPr/>
          <a:lstStyle>
            <a:lvl1pPr>
              <a:spcBef>
                <a:spcPts val="525"/>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a:xfrm>
            <a:off x="1981200" y="6356352"/>
            <a:ext cx="48768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714790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uppieren 9"/>
          <p:cNvGrpSpPr>
            <a:grpSpLocks/>
          </p:cNvGrpSpPr>
          <p:nvPr/>
        </p:nvGrpSpPr>
        <p:grpSpPr bwMode="auto">
          <a:xfrm>
            <a:off x="-12700" y="-26988"/>
            <a:ext cx="9169400" cy="6884988"/>
            <a:chOff x="-12526" y="-27230"/>
            <a:chExt cx="9169052" cy="6885230"/>
          </a:xfrm>
        </p:grpSpPr>
        <p:sp>
          <p:nvSpPr>
            <p:cNvPr id="8" name="Rechteck 7"/>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599" cy="1143000"/>
          </a:xfrm>
        </p:spPr>
        <p:txBody>
          <a:bodyPr/>
          <a:lstStyle>
            <a:lvl1pPr>
              <a:defRPr/>
            </a:lvl1pPr>
          </a:lstStyle>
          <a:p>
            <a:pPr lvl="0"/>
            <a:r>
              <a:rPr lang="en-US"/>
              <a:t>Click to edit Master title style</a:t>
            </a:r>
            <a:endParaRPr lang="en-US" dirty="0"/>
          </a:p>
        </p:txBody>
      </p:sp>
      <p:sp>
        <p:nvSpPr>
          <p:cNvPr id="3" name="Text Placeholder 2"/>
          <p:cNvSpPr txBox="1">
            <a:spLocks noGrp="1"/>
          </p:cNvSpPr>
          <p:nvPr>
            <p:ph type="body" idx="1"/>
          </p:nvPr>
        </p:nvSpPr>
        <p:spPr>
          <a:xfrm>
            <a:off x="457200" y="1535114"/>
            <a:ext cx="4040184" cy="639759"/>
          </a:xfrm>
        </p:spPr>
        <p:txBody>
          <a:bodyPr anchor="b"/>
          <a:lstStyle>
            <a:lvl1pPr marL="0" indent="0">
              <a:spcBef>
                <a:spcPts val="450"/>
              </a:spcBef>
              <a:buNone/>
              <a:defRPr sz="1800" b="1"/>
            </a:lvl1pPr>
          </a:lstStyle>
          <a:p>
            <a:pPr lvl="0"/>
            <a:r>
              <a:rPr lang="en-US"/>
              <a:t>Click to edit Master text styles</a:t>
            </a:r>
          </a:p>
        </p:txBody>
      </p:sp>
      <p:sp>
        <p:nvSpPr>
          <p:cNvPr id="4" name="Content Placeholder 3"/>
          <p:cNvSpPr txBox="1">
            <a:spLocks noGrp="1"/>
          </p:cNvSpPr>
          <p:nvPr>
            <p:ph idx="2"/>
          </p:nvPr>
        </p:nvSpPr>
        <p:spPr>
          <a:xfrm>
            <a:off x="457200" y="2174872"/>
            <a:ext cx="4040184" cy="3951286"/>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4645024" y="1560357"/>
            <a:ext cx="4041776" cy="614517"/>
          </a:xfrm>
        </p:spPr>
        <p:txBody>
          <a:bodyPr anchor="b"/>
          <a:lstStyle>
            <a:lvl1pPr marL="0" indent="0">
              <a:spcBef>
                <a:spcPts val="450"/>
              </a:spcBef>
              <a:buNone/>
              <a:defRPr sz="1800" b="1"/>
            </a:lvl1pPr>
          </a:lstStyle>
          <a:p>
            <a:pPr lvl="0"/>
            <a:r>
              <a:rPr lang="en-US"/>
              <a:t>Click to edit Master text styles</a:t>
            </a:r>
          </a:p>
        </p:txBody>
      </p:sp>
      <p:sp>
        <p:nvSpPr>
          <p:cNvPr id="6" name="Content Placeholder 5"/>
          <p:cNvSpPr txBox="1">
            <a:spLocks noGrp="1"/>
          </p:cNvSpPr>
          <p:nvPr>
            <p:ph idx="4"/>
          </p:nvPr>
        </p:nvSpPr>
        <p:spPr>
          <a:xfrm>
            <a:off x="4645024" y="2174872"/>
            <a:ext cx="4041776" cy="3951286"/>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11" name="Footer Placeholder 4"/>
          <p:cNvSpPr txBox="1">
            <a:spLocks noGrp="1"/>
          </p:cNvSpPr>
          <p:nvPr>
            <p:ph type="ftr" sz="quarter" idx="11"/>
          </p:nvPr>
        </p:nvSpPr>
        <p:spPr>
          <a:xfrm>
            <a:off x="1828800" y="6356352"/>
            <a:ext cx="54102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12"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3"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642792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uppieren 9"/>
          <p:cNvGrpSpPr>
            <a:grpSpLocks/>
          </p:cNvGrpSpPr>
          <p:nvPr/>
        </p:nvGrpSpPr>
        <p:grpSpPr bwMode="auto">
          <a:xfrm>
            <a:off x="-12700" y="-26988"/>
            <a:ext cx="9156700" cy="6884988"/>
            <a:chOff x="-12526" y="-27230"/>
            <a:chExt cx="9156526" cy="688523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hteck 4"/>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a:xfrm>
            <a:off x="457200" y="274638"/>
            <a:ext cx="8229600" cy="1143000"/>
          </a:xfrm>
        </p:spPr>
        <p:txBody>
          <a:bodyPr/>
          <a:lstStyle>
            <a:lvl1pPr>
              <a:defRPr/>
            </a:lvl1pPr>
          </a:lstStyle>
          <a:p>
            <a:pPr lvl="0"/>
            <a:r>
              <a:rPr lang="en-US"/>
              <a:t>Click to edit Master title style</a:t>
            </a:r>
            <a:endParaRPr lang="en-US" dirty="0"/>
          </a:p>
        </p:txBody>
      </p:sp>
      <p:sp>
        <p:nvSpPr>
          <p:cNvPr id="6"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7" name="Footer Placeholder 4"/>
          <p:cNvSpPr txBox="1">
            <a:spLocks noGrp="1"/>
          </p:cNvSpPr>
          <p:nvPr>
            <p:ph type="ftr" sz="quarter" idx="11"/>
          </p:nvPr>
        </p:nvSpPr>
        <p:spPr>
          <a:xfrm>
            <a:off x="1905000" y="6356352"/>
            <a:ext cx="49530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8"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9"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801030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600" cy="1143000"/>
          </a:xfrm>
        </p:spPr>
        <p:txBody>
          <a:bodyPr/>
          <a:lstStyle>
            <a:lvl1pPr>
              <a:defRPr sz="4000"/>
            </a:lvl1pPr>
          </a:lstStyle>
          <a:p>
            <a:pPr lvl="0"/>
            <a:r>
              <a:rPr lang="en-US" dirty="0"/>
              <a:t>Click to edit Master title style</a:t>
            </a:r>
          </a:p>
        </p:txBody>
      </p:sp>
      <p:sp>
        <p:nvSpPr>
          <p:cNvPr id="3" name="Content Placeholder 2"/>
          <p:cNvSpPr txBox="1">
            <a:spLocks noGrp="1"/>
          </p:cNvSpPr>
          <p:nvPr>
            <p:ph idx="1"/>
          </p:nvPr>
        </p:nvSpPr>
        <p:spPr/>
        <p:txBody>
          <a:bodyPr/>
          <a:lstStyle>
            <a:lvl1pPr>
              <a:defRPr sz="2800"/>
            </a:lvl1pPr>
            <a:lvl2pPr>
              <a:defRPr sz="2400"/>
            </a:lvl2pPr>
            <a:lvl3pPr>
              <a:defRPr sz="2000"/>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txBox="1">
            <a:spLocks noGrp="1"/>
          </p:cNvSpPr>
          <p:nvPr>
            <p:ph type="dt" sz="half" idx="10"/>
          </p:nvPr>
        </p:nvSpPr>
        <p:spPr>
          <a:xfrm>
            <a:off x="457200" y="6356352"/>
            <a:ext cx="1051560" cy="365125"/>
          </a:xfrm>
        </p:spPr>
        <p:txBody>
          <a:bodyPr/>
          <a:lstStyle>
            <a:lvl1pPr>
              <a:defRPr>
                <a:solidFill>
                  <a:schemeClr val="bg1"/>
                </a:solidFill>
              </a:defRPr>
            </a:lvl1pPr>
          </a:lstStyle>
          <a:p>
            <a:r>
              <a:rPr lang="en-US"/>
              <a:t>06 June 2018</a:t>
            </a:r>
            <a:endParaRPr lang="en-GB" dirty="0"/>
          </a:p>
        </p:txBody>
      </p:sp>
      <p:sp>
        <p:nvSpPr>
          <p:cNvPr id="8" name="Footer Placeholder 4"/>
          <p:cNvSpPr txBox="1">
            <a:spLocks noGrp="1"/>
          </p:cNvSpPr>
          <p:nvPr>
            <p:ph type="ftr" sz="quarter" idx="11"/>
          </p:nvPr>
        </p:nvSpPr>
        <p:spPr>
          <a:xfrm>
            <a:off x="1965960" y="6356352"/>
            <a:ext cx="5235956" cy="365125"/>
          </a:xfrm>
        </p:spPr>
        <p:txBody>
          <a:bodyPr/>
          <a:lstStyle>
            <a:lvl1pPr>
              <a:defRPr sz="1000">
                <a:solidFill>
                  <a:schemeClr val="bg1"/>
                </a:solidFill>
                <a:latin typeface="+mn-lt"/>
              </a:defRPr>
            </a:lvl1pPr>
          </a:lstStyle>
          <a:p>
            <a:r>
              <a:rPr lang="en-US"/>
              <a:t>GJU-SATS-Altarazi presentation Bochoum Univ visit 13 November 2018</a:t>
            </a:r>
            <a:endParaRPr lang="en-US" dirty="0"/>
          </a:p>
        </p:txBody>
      </p:sp>
      <p:sp>
        <p:nvSpPr>
          <p:cNvPr id="9" name="Slide Number Placeholder 5"/>
          <p:cNvSpPr txBox="1">
            <a:spLocks noGrp="1"/>
          </p:cNvSpPr>
          <p:nvPr>
            <p:ph type="sldNum" sz="quarter" idx="12"/>
          </p:nvPr>
        </p:nvSpPr>
        <p:spPr>
          <a:xfrm>
            <a:off x="7671816" y="6356352"/>
            <a:ext cx="1014984" cy="365125"/>
          </a:xfrm>
        </p:spPr>
        <p:txBody>
          <a:bodyPr/>
          <a:lstStyle>
            <a:lvl1pPr>
              <a:defRPr smtClean="0">
                <a:solidFill>
                  <a:schemeClr val="bg1"/>
                </a:solidFill>
              </a:defRPr>
            </a:lvl1pPr>
          </a:lstStyle>
          <a:p>
            <a:fld id="{946E28D2-13F0-4745-A8D8-567005C25B6F}" type="slidenum">
              <a:rPr lang="en-GB" smtClean="0"/>
              <a:t>‹Nr.›</a:t>
            </a:fld>
            <a:endParaRPr lang="en-GB" dirty="0"/>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527152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uppieren 9"/>
          <p:cNvGrpSpPr>
            <a:grpSpLocks/>
          </p:cNvGrpSpPr>
          <p:nvPr/>
        </p:nvGrpSpPr>
        <p:grpSpPr bwMode="auto">
          <a:xfrm>
            <a:off x="-12700" y="-26988"/>
            <a:ext cx="9156700" cy="6884988"/>
            <a:chOff x="-12526" y="-27230"/>
            <a:chExt cx="9156526" cy="688523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hteck 3"/>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5"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6" name="Footer Placeholder 4"/>
          <p:cNvSpPr txBox="1">
            <a:spLocks noGrp="1"/>
          </p:cNvSpPr>
          <p:nvPr>
            <p:ph type="ftr" sz="quarter" idx="11"/>
          </p:nvPr>
        </p:nvSpPr>
        <p:spPr>
          <a:xfrm>
            <a:off x="3124200" y="6356352"/>
            <a:ext cx="2895600" cy="365125"/>
          </a:xfrm>
          <a:prstGeom prst="rect">
            <a:avLst/>
          </a:prstGeom>
        </p:spPr>
        <p:txBody>
          <a:bodyPr/>
          <a:lstStyle>
            <a:lvl1pPr>
              <a:defRPr dirty="0">
                <a:solidFill>
                  <a:schemeClr val="bg1"/>
                </a:solidFill>
              </a:defRPr>
            </a:lvl1pPr>
          </a:lstStyle>
          <a:p>
            <a:r>
              <a:rPr lang="en-US"/>
              <a:t>GJU-SATS-Altarazi presentation Bochoum Univ visit 13 November 2018</a:t>
            </a:r>
            <a:endParaRPr lang="en-GB"/>
          </a:p>
        </p:txBody>
      </p:sp>
      <p:sp>
        <p:nvSpPr>
          <p:cNvPr id="7"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8"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58460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56700" cy="6884988"/>
            <a:chOff x="-12526" y="-27230"/>
            <a:chExt cx="9156526" cy="6885230"/>
          </a:xfrm>
        </p:grpSpPr>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hteck 6"/>
            <p:cNvSpPr/>
            <p:nvPr userDrawn="1"/>
          </p:nvSpPr>
          <p:spPr>
            <a:xfrm>
              <a:off x="-12526" y="6246792"/>
              <a:ext cx="9156526" cy="611208"/>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a:xfrm>
            <a:off x="457201" y="273048"/>
            <a:ext cx="3008311" cy="1162046"/>
          </a:xfrm>
        </p:spPr>
        <p:txBody>
          <a:bodyPr anchor="b" anchorCtr="0"/>
          <a:lstStyle>
            <a:lvl1pPr algn="l">
              <a:defRPr sz="1500" b="1"/>
            </a:lvl1pPr>
          </a:lstStyle>
          <a:p>
            <a:pPr lvl="0"/>
            <a:r>
              <a:rPr lang="en-US"/>
              <a:t>Click to edit Master title style</a:t>
            </a:r>
          </a:p>
        </p:txBody>
      </p:sp>
      <p:sp>
        <p:nvSpPr>
          <p:cNvPr id="3" name="Content Placeholder 2"/>
          <p:cNvSpPr txBox="1">
            <a:spLocks noGrp="1"/>
          </p:cNvSpPr>
          <p:nvPr>
            <p:ph idx="1"/>
          </p:nvPr>
        </p:nvSpPr>
        <p:spPr>
          <a:xfrm>
            <a:off x="3575048" y="273048"/>
            <a:ext cx="5111752" cy="585311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457201" y="1435095"/>
            <a:ext cx="3008311" cy="4691064"/>
          </a:xfrm>
        </p:spPr>
        <p:txBody>
          <a:bodyPr/>
          <a:lstStyle>
            <a:lvl1pPr marL="0" indent="0">
              <a:spcBef>
                <a:spcPts val="225"/>
              </a:spcBef>
              <a:buNone/>
              <a:defRPr sz="1050"/>
            </a:lvl1pPr>
          </a:lstStyle>
          <a:p>
            <a:pPr lvl="0"/>
            <a:r>
              <a:rPr lang="en-US"/>
              <a:t>Click to edit Master text styles</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a:xfrm>
            <a:off x="2057400" y="6356352"/>
            <a:ext cx="49530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917585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69400" cy="6884988"/>
            <a:chOff x="-12526" y="-27230"/>
            <a:chExt cx="9169052" cy="6885230"/>
          </a:xfrm>
        </p:grpSpPr>
        <p:sp>
          <p:nvSpPr>
            <p:cNvPr id="6" name="Rechteck 5"/>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1792288" y="4800602"/>
            <a:ext cx="5486400" cy="566735"/>
          </a:xfrm>
        </p:spPr>
        <p:txBody>
          <a:bodyPr anchor="b" anchorCtr="0"/>
          <a:lstStyle>
            <a:lvl1pPr algn="l">
              <a:defRPr sz="1500" b="1"/>
            </a:lvl1pPr>
          </a:lstStyle>
          <a:p>
            <a:pPr lvl="0"/>
            <a:r>
              <a:rPr lang="en-US"/>
              <a:t>Click to edit Master title style</a:t>
            </a:r>
          </a:p>
        </p:txBody>
      </p:sp>
      <p:sp>
        <p:nvSpPr>
          <p:cNvPr id="3" name="Picture Placeholder 2"/>
          <p:cNvSpPr txBox="1">
            <a:spLocks noGrp="1"/>
          </p:cNvSpPr>
          <p:nvPr>
            <p:ph type="pic" idx="1"/>
          </p:nvPr>
        </p:nvSpPr>
        <p:spPr>
          <a:xfrm>
            <a:off x="1792288" y="612776"/>
            <a:ext cx="5486400" cy="4114800"/>
          </a:xfrm>
        </p:spPr>
        <p:txBody>
          <a:bodyPr/>
          <a:lstStyle>
            <a:lvl1pPr marL="0" indent="0">
              <a:buNone/>
              <a:defRPr/>
            </a:lvl1pPr>
          </a:lstStyle>
          <a:p>
            <a:pPr lvl="0"/>
            <a:r>
              <a:rPr lang="en-US" noProof="0"/>
              <a:t>Click icon to add picture</a:t>
            </a:r>
          </a:p>
        </p:txBody>
      </p:sp>
      <p:sp>
        <p:nvSpPr>
          <p:cNvPr id="4" name="Text Placeholder 3"/>
          <p:cNvSpPr txBox="1">
            <a:spLocks noGrp="1"/>
          </p:cNvSpPr>
          <p:nvPr>
            <p:ph type="body" idx="2"/>
          </p:nvPr>
        </p:nvSpPr>
        <p:spPr>
          <a:xfrm>
            <a:off x="1792288" y="5367335"/>
            <a:ext cx="5486400" cy="804864"/>
          </a:xfrm>
        </p:spPr>
        <p:txBody>
          <a:bodyPr/>
          <a:lstStyle>
            <a:lvl1pPr marL="0" indent="0">
              <a:spcBef>
                <a:spcPts val="225"/>
              </a:spcBef>
              <a:buNone/>
              <a:defRPr sz="1050"/>
            </a:lvl1pPr>
          </a:lstStyle>
          <a:p>
            <a:pPr lvl="0"/>
            <a:r>
              <a:rPr lang="en-US"/>
              <a:t>Click to edit Master text styles</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a:xfrm>
            <a:off x="2286000" y="6356352"/>
            <a:ext cx="4992688" cy="365125"/>
          </a:xfrm>
          <a:prstGeom prst="rect">
            <a:avLst/>
          </a:prstGeom>
        </p:spPr>
        <p:txBody>
          <a:bodyPr/>
          <a:lstStyle>
            <a:lvl1pPr>
              <a:defRPr dirty="0">
                <a:solidFill>
                  <a:schemeClr val="bg1"/>
                </a:solidFill>
              </a:defRPr>
            </a:lvl1pPr>
          </a:lstStyle>
          <a:p>
            <a:r>
              <a:rPr lang="en-US" dirty="0"/>
              <a:t>Network meeting Mechatronics Engineering, 16-17,May,2019 , Heilbronn, Germany</a:t>
            </a:r>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74362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56700" cy="6884988"/>
            <a:chOff x="-12526" y="-27230"/>
            <a:chExt cx="9156526" cy="688523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hteck 5"/>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a:xfrm>
            <a:off x="2057400" y="6356352"/>
            <a:ext cx="53340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249066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56700" cy="6884988"/>
            <a:chOff x="-12526" y="-27230"/>
            <a:chExt cx="9156526" cy="688523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hteck 5"/>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Vertical Title 1"/>
          <p:cNvSpPr txBox="1">
            <a:spLocks noGrp="1"/>
          </p:cNvSpPr>
          <p:nvPr>
            <p:ph type="title" orient="vert"/>
          </p:nvPr>
        </p:nvSpPr>
        <p:spPr>
          <a:xfrm>
            <a:off x="6629400" y="274642"/>
            <a:ext cx="2057400" cy="5851529"/>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457201" y="274642"/>
            <a:ext cx="6019796" cy="585152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a:xfrm>
            <a:off x="1600200" y="6356352"/>
            <a:ext cx="5562600" cy="365125"/>
          </a:xfrm>
          <a:prstGeom prst="rect">
            <a:avLst/>
          </a:prstGeom>
        </p:spPr>
        <p:txBody>
          <a:bodyPr/>
          <a:lstStyle>
            <a:lvl1pPr>
              <a:defRPr>
                <a:solidFill>
                  <a:schemeClr val="bg1"/>
                </a:solidFill>
              </a:defRPr>
            </a:lvl1pPr>
          </a:lstStyle>
          <a:p>
            <a:r>
              <a:rPr lang="en-US" dirty="0"/>
              <a:t>Network meeting Mechatronics Engineering, 16-17,May,2019 , Heilbronn, Germany</a:t>
            </a:r>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488836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SmartArt Placeholder 2"/>
          <p:cNvSpPr txBox="1">
            <a:spLocks noGrp="1"/>
          </p:cNvSpPr>
          <p:nvPr>
            <p:ph type="dgm" idx="1"/>
          </p:nvPr>
        </p:nvSpPr>
        <p:spPr/>
        <p:txBody>
          <a:bodyPr/>
          <a:lstStyle>
            <a:lvl1pPr>
              <a:defRPr/>
            </a:lvl1pPr>
          </a:lstStyle>
          <a:p>
            <a:pPr lvl="0"/>
            <a:r>
              <a:rPr lang="en-US" noProof="0"/>
              <a:t>Click icon to add SmartArt graphic</a:t>
            </a:r>
          </a:p>
        </p:txBody>
      </p:sp>
      <p:sp>
        <p:nvSpPr>
          <p:cNvPr id="7"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8" name="Footer Placeholder 4"/>
          <p:cNvSpPr txBox="1">
            <a:spLocks noGrp="1"/>
          </p:cNvSpPr>
          <p:nvPr>
            <p:ph type="ftr" sz="quarter" idx="11"/>
          </p:nvPr>
        </p:nvSpPr>
        <p:spPr>
          <a:xfrm>
            <a:off x="1752600" y="6356352"/>
            <a:ext cx="5257800" cy="365125"/>
          </a:xfrm>
          <a:prstGeom prst="rect">
            <a:avLst/>
          </a:prstGeom>
        </p:spPr>
        <p:txBody>
          <a:bodyPr/>
          <a:lstStyle>
            <a:lvl1pPr>
              <a:defRPr dirty="0">
                <a:solidFill>
                  <a:schemeClr val="bg1"/>
                </a:solidFill>
              </a:defRPr>
            </a:lvl1pPr>
          </a:lstStyle>
          <a:p>
            <a:r>
              <a:rPr lang="en-US" dirty="0"/>
              <a:t>Network meeting Mechatronics Engineering, 16-17,May,2019 , Heilbronn, Germany</a:t>
            </a:r>
          </a:p>
        </p:txBody>
      </p:sp>
      <p:sp>
        <p:nvSpPr>
          <p:cNvPr id="9"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0"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86421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grpSp>
        <p:nvGrpSpPr>
          <p:cNvPr id="6" name="Gruppieren 9"/>
          <p:cNvGrpSpPr>
            <a:grpSpLocks/>
          </p:cNvGrpSpPr>
          <p:nvPr/>
        </p:nvGrpSpPr>
        <p:grpSpPr bwMode="auto">
          <a:xfrm>
            <a:off x="-12700" y="-26988"/>
            <a:ext cx="9169400" cy="6884988"/>
            <a:chOff x="-12526" y="-27230"/>
            <a:chExt cx="9169052" cy="6885230"/>
          </a:xfrm>
        </p:grpSpPr>
        <p:sp>
          <p:nvSpPr>
            <p:cNvPr id="7" name="Rechteck 6"/>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457201" y="1600202"/>
            <a:ext cx="4038603" cy="452595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4648196" y="1600200"/>
            <a:ext cx="4038603" cy="2185992"/>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txBox="1">
            <a:spLocks noGrp="1"/>
          </p:cNvSpPr>
          <p:nvPr>
            <p:ph idx="3"/>
          </p:nvPr>
        </p:nvSpPr>
        <p:spPr>
          <a:xfrm>
            <a:off x="4648196" y="3938587"/>
            <a:ext cx="4038603" cy="218757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4"/>
          <p:cNvSpPr txBox="1">
            <a:spLocks noGrp="1"/>
          </p:cNvSpPr>
          <p:nvPr>
            <p:ph type="ftr" sz="quarter" idx="10"/>
          </p:nvPr>
        </p:nvSpPr>
        <p:spPr>
          <a:xfrm>
            <a:off x="2362200" y="6356352"/>
            <a:ext cx="4572000" cy="365125"/>
          </a:xfrm>
          <a:prstGeom prst="rect">
            <a:avLst/>
          </a:prstGeom>
        </p:spPr>
        <p:txBody>
          <a:bodyPr/>
          <a:lstStyle>
            <a:lvl1pPr>
              <a:defRPr dirty="0">
                <a:solidFill>
                  <a:schemeClr val="bg1"/>
                </a:solidFill>
              </a:defRPr>
            </a:lvl1pPr>
          </a:lstStyle>
          <a:p>
            <a:r>
              <a:rPr lang="en-US" dirty="0"/>
              <a:t>Network meeting Mechatronics Engineering, 16-17,May,2019 , Heilbronn, Germany</a:t>
            </a:r>
          </a:p>
        </p:txBody>
      </p:sp>
      <p:sp>
        <p:nvSpPr>
          <p:cNvPr id="10" name="Date Placeholder 3"/>
          <p:cNvSpPr txBox="1">
            <a:spLocks noGrp="1"/>
          </p:cNvSpPr>
          <p:nvPr>
            <p:ph type="dt" sz="half" idx="11"/>
          </p:nvPr>
        </p:nvSpPr>
        <p:spPr/>
        <p:txBody>
          <a:bodyPr/>
          <a:lstStyle>
            <a:lvl1pPr>
              <a:defRPr dirty="0">
                <a:solidFill>
                  <a:schemeClr val="bg1"/>
                </a:solidFill>
              </a:defRPr>
            </a:lvl1pPr>
          </a:lstStyle>
          <a:p>
            <a:r>
              <a:rPr lang="en-US"/>
              <a:t>06 June 2018</a:t>
            </a:r>
            <a:endParaRPr lang="en-GB"/>
          </a:p>
        </p:txBody>
      </p:sp>
      <p:sp>
        <p:nvSpPr>
          <p:cNvPr id="11"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2"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931403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uppieren 9"/>
          <p:cNvGrpSpPr>
            <a:grpSpLocks/>
          </p:cNvGrpSpPr>
          <p:nvPr/>
        </p:nvGrpSpPr>
        <p:grpSpPr bwMode="auto">
          <a:xfrm>
            <a:off x="-12700" y="-26988"/>
            <a:ext cx="9169400" cy="6884988"/>
            <a:chOff x="-12526" y="-27230"/>
            <a:chExt cx="9169052" cy="6885230"/>
          </a:xfrm>
        </p:grpSpPr>
        <p:sp>
          <p:nvSpPr>
            <p:cNvPr id="5" name="Rechteck 4"/>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722311" y="4406897"/>
            <a:ext cx="7772400" cy="1362071"/>
          </a:xfrm>
        </p:spPr>
        <p:txBody>
          <a:bodyPr anchor="t" anchorCtr="0"/>
          <a:lstStyle>
            <a:lvl1pPr algn="l">
              <a:defRPr sz="3000" b="1" cap="all"/>
            </a:lvl1pPr>
          </a:lstStyle>
          <a:p>
            <a:pPr lvl="0"/>
            <a:r>
              <a:rPr lang="en-US"/>
              <a:t>Click to edit Master title style</a:t>
            </a:r>
          </a:p>
        </p:txBody>
      </p:sp>
      <p:sp>
        <p:nvSpPr>
          <p:cNvPr id="3" name="Text Placeholder 2"/>
          <p:cNvSpPr txBox="1">
            <a:spLocks noGrp="1"/>
          </p:cNvSpPr>
          <p:nvPr>
            <p:ph type="body" idx="1"/>
          </p:nvPr>
        </p:nvSpPr>
        <p:spPr>
          <a:xfrm>
            <a:off x="722311" y="2906713"/>
            <a:ext cx="7772400" cy="1500182"/>
          </a:xfrm>
        </p:spPr>
        <p:txBody>
          <a:bodyPr anchor="b"/>
          <a:lstStyle>
            <a:lvl1pPr marL="0" indent="0">
              <a:spcBef>
                <a:spcPts val="375"/>
              </a:spcBef>
              <a:buNone/>
              <a:defRPr sz="1500">
                <a:solidFill>
                  <a:srgbClr val="898989"/>
                </a:solidFill>
              </a:defRPr>
            </a:lvl1pPr>
          </a:lstStyle>
          <a:p>
            <a:pPr lvl="0"/>
            <a:r>
              <a:rPr lang="en-US"/>
              <a:t>Click to edit Master text styles</a:t>
            </a:r>
          </a:p>
        </p:txBody>
      </p:sp>
      <p:sp>
        <p:nvSpPr>
          <p:cNvPr id="12"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13"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14"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spTree>
    <p:extLst>
      <p:ext uri="{BB962C8B-B14F-4D97-AF65-F5344CB8AC3E}">
        <p14:creationId xmlns:p14="http://schemas.microsoft.com/office/powerpoint/2010/main" val="692886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69400" cy="6884988"/>
            <a:chOff x="-12526" y="-27230"/>
            <a:chExt cx="9169052" cy="6885230"/>
          </a:xfrm>
        </p:grpSpPr>
        <p:sp>
          <p:nvSpPr>
            <p:cNvPr id="6" name="Rechteck 5"/>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599" cy="1143000"/>
          </a:xfrm>
        </p:spPr>
        <p:txBody>
          <a:bodyPr/>
          <a:lstStyle>
            <a:lvl1pPr>
              <a:defRPr/>
            </a:lvl1pPr>
          </a:lstStyle>
          <a:p>
            <a:pPr lvl="0"/>
            <a:r>
              <a:rPr lang="en-US"/>
              <a:t>Click to edit Master title style</a:t>
            </a:r>
            <a:endParaRPr lang="en-US" dirty="0"/>
          </a:p>
        </p:txBody>
      </p:sp>
      <p:sp>
        <p:nvSpPr>
          <p:cNvPr id="3" name="Content Placeholder 2"/>
          <p:cNvSpPr txBox="1">
            <a:spLocks noGrp="1"/>
          </p:cNvSpPr>
          <p:nvPr>
            <p:ph idx="1"/>
          </p:nvPr>
        </p:nvSpPr>
        <p:spPr>
          <a:xfrm>
            <a:off x="457201" y="1600202"/>
            <a:ext cx="4038603" cy="4525959"/>
          </a:xfrm>
        </p:spPr>
        <p:txBody>
          <a:bodyPr/>
          <a:lstStyle>
            <a:lvl1pPr>
              <a:spcBef>
                <a:spcPts val="525"/>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4648196" y="1600202"/>
            <a:ext cx="4038603" cy="4525959"/>
          </a:xfrm>
        </p:spPr>
        <p:txBody>
          <a:bodyPr/>
          <a:lstStyle>
            <a:lvl1pPr>
              <a:spcBef>
                <a:spcPts val="525"/>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58877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uppieren 9"/>
          <p:cNvGrpSpPr>
            <a:grpSpLocks/>
          </p:cNvGrpSpPr>
          <p:nvPr/>
        </p:nvGrpSpPr>
        <p:grpSpPr bwMode="auto">
          <a:xfrm>
            <a:off x="-12700" y="-26988"/>
            <a:ext cx="9169400" cy="6884988"/>
            <a:chOff x="-12526" y="-27230"/>
            <a:chExt cx="9169052" cy="6885230"/>
          </a:xfrm>
        </p:grpSpPr>
        <p:sp>
          <p:nvSpPr>
            <p:cNvPr id="8" name="Rechteck 7"/>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457200" y="274638"/>
            <a:ext cx="8229599" cy="1143000"/>
          </a:xfrm>
        </p:spPr>
        <p:txBody>
          <a:bodyPr/>
          <a:lstStyle>
            <a:lvl1pPr>
              <a:defRPr/>
            </a:lvl1pPr>
          </a:lstStyle>
          <a:p>
            <a:pPr lvl="0"/>
            <a:r>
              <a:rPr lang="en-US"/>
              <a:t>Click to edit Master title style</a:t>
            </a:r>
            <a:endParaRPr lang="en-US" dirty="0"/>
          </a:p>
        </p:txBody>
      </p:sp>
      <p:sp>
        <p:nvSpPr>
          <p:cNvPr id="3" name="Text Placeholder 2"/>
          <p:cNvSpPr txBox="1">
            <a:spLocks noGrp="1"/>
          </p:cNvSpPr>
          <p:nvPr>
            <p:ph type="body" idx="1"/>
          </p:nvPr>
        </p:nvSpPr>
        <p:spPr>
          <a:xfrm>
            <a:off x="457200" y="1535114"/>
            <a:ext cx="4040184" cy="639759"/>
          </a:xfrm>
        </p:spPr>
        <p:txBody>
          <a:bodyPr anchor="b"/>
          <a:lstStyle>
            <a:lvl1pPr marL="0" indent="0">
              <a:spcBef>
                <a:spcPts val="450"/>
              </a:spcBef>
              <a:buNone/>
              <a:defRPr sz="1800" b="1"/>
            </a:lvl1pPr>
          </a:lstStyle>
          <a:p>
            <a:pPr lvl="0"/>
            <a:r>
              <a:rPr lang="en-US"/>
              <a:t>Click to edit Master text styles</a:t>
            </a:r>
          </a:p>
        </p:txBody>
      </p:sp>
      <p:sp>
        <p:nvSpPr>
          <p:cNvPr id="4" name="Content Placeholder 3"/>
          <p:cNvSpPr txBox="1">
            <a:spLocks noGrp="1"/>
          </p:cNvSpPr>
          <p:nvPr>
            <p:ph idx="2"/>
          </p:nvPr>
        </p:nvSpPr>
        <p:spPr>
          <a:xfrm>
            <a:off x="457200" y="2174872"/>
            <a:ext cx="4040184" cy="3951286"/>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4645024" y="1560357"/>
            <a:ext cx="4041776" cy="614517"/>
          </a:xfrm>
        </p:spPr>
        <p:txBody>
          <a:bodyPr anchor="b"/>
          <a:lstStyle>
            <a:lvl1pPr marL="0" indent="0">
              <a:spcBef>
                <a:spcPts val="450"/>
              </a:spcBef>
              <a:buNone/>
              <a:defRPr sz="1800" b="1"/>
            </a:lvl1pPr>
          </a:lstStyle>
          <a:p>
            <a:pPr lvl="0"/>
            <a:r>
              <a:rPr lang="en-US"/>
              <a:t>Click to edit Master text styles</a:t>
            </a:r>
          </a:p>
        </p:txBody>
      </p:sp>
      <p:sp>
        <p:nvSpPr>
          <p:cNvPr id="6" name="Content Placeholder 5"/>
          <p:cNvSpPr txBox="1">
            <a:spLocks noGrp="1"/>
          </p:cNvSpPr>
          <p:nvPr>
            <p:ph idx="4"/>
          </p:nvPr>
        </p:nvSpPr>
        <p:spPr>
          <a:xfrm>
            <a:off x="4645024" y="2174872"/>
            <a:ext cx="4041776" cy="3951286"/>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11"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12"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3"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35484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uppieren 9"/>
          <p:cNvGrpSpPr>
            <a:grpSpLocks/>
          </p:cNvGrpSpPr>
          <p:nvPr/>
        </p:nvGrpSpPr>
        <p:grpSpPr bwMode="auto">
          <a:xfrm>
            <a:off x="-12700" y="-26988"/>
            <a:ext cx="9156700" cy="6884988"/>
            <a:chOff x="-12526" y="-27230"/>
            <a:chExt cx="9156526" cy="688523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hteck 4"/>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a:xfrm>
            <a:off x="457200" y="274638"/>
            <a:ext cx="8229600" cy="1143000"/>
          </a:xfrm>
        </p:spPr>
        <p:txBody>
          <a:bodyPr/>
          <a:lstStyle>
            <a:lvl1pPr>
              <a:defRPr/>
            </a:lvl1pPr>
          </a:lstStyle>
          <a:p>
            <a:pPr lvl="0"/>
            <a:r>
              <a:rPr lang="en-US"/>
              <a:t>Click to edit Master title style</a:t>
            </a:r>
            <a:endParaRPr lang="en-US" dirty="0"/>
          </a:p>
        </p:txBody>
      </p:sp>
      <p:sp>
        <p:nvSpPr>
          <p:cNvPr id="6"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7"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8"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9"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324043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uppieren 9"/>
          <p:cNvGrpSpPr>
            <a:grpSpLocks/>
          </p:cNvGrpSpPr>
          <p:nvPr/>
        </p:nvGrpSpPr>
        <p:grpSpPr bwMode="auto">
          <a:xfrm>
            <a:off x="-12700" y="-26988"/>
            <a:ext cx="9156700" cy="6884988"/>
            <a:chOff x="-12526" y="-27230"/>
            <a:chExt cx="9156526" cy="688523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hteck 3"/>
            <p:cNvSpPr/>
            <p:nvPr userDrawn="1"/>
          </p:nvSpPr>
          <p:spPr>
            <a:xfrm>
              <a:off x="-12526" y="6248379"/>
              <a:ext cx="9156526"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5" name="Date Placeholder 3"/>
          <p:cNvSpPr txBox="1">
            <a:spLocks noGrp="1"/>
          </p:cNvSpPr>
          <p:nvPr>
            <p:ph type="dt" sz="half" idx="10"/>
          </p:nvPr>
        </p:nvSpPr>
        <p:spPr/>
        <p:txBody>
          <a:bodyPr/>
          <a:lstStyle>
            <a:lvl1pPr>
              <a:defRPr>
                <a:solidFill>
                  <a:schemeClr val="bg1"/>
                </a:solidFill>
              </a:defRPr>
            </a:lvl1pPr>
          </a:lstStyle>
          <a:p>
            <a:r>
              <a:rPr lang="en-US"/>
              <a:t>06 June 2018</a:t>
            </a:r>
            <a:endParaRPr lang="en-GB"/>
          </a:p>
        </p:txBody>
      </p:sp>
      <p:sp>
        <p:nvSpPr>
          <p:cNvPr id="6" name="Footer Placeholder 4"/>
          <p:cNvSpPr txBox="1">
            <a:spLocks noGrp="1"/>
          </p:cNvSpPr>
          <p:nvPr>
            <p:ph type="ftr" sz="quarter" idx="11"/>
          </p:nvPr>
        </p:nvSpPr>
        <p:spPr/>
        <p:txBody>
          <a:bodyPr/>
          <a:lstStyle>
            <a:lvl1pPr>
              <a:defRPr dirty="0">
                <a:solidFill>
                  <a:schemeClr val="bg1"/>
                </a:solidFill>
              </a:defRPr>
            </a:lvl1pPr>
          </a:lstStyle>
          <a:p>
            <a:r>
              <a:rPr lang="en-US"/>
              <a:t>GJU-SATS-Altarazi presentation Bochoum Univ visit 13 November 2018</a:t>
            </a:r>
            <a:endParaRPr lang="en-GB"/>
          </a:p>
        </p:txBody>
      </p:sp>
      <p:sp>
        <p:nvSpPr>
          <p:cNvPr id="7"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8"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296280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56700" cy="6884988"/>
            <a:chOff x="-12526" y="-27230"/>
            <a:chExt cx="9156526" cy="6885230"/>
          </a:xfrm>
        </p:grpSpPr>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56526" cy="179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hteck 6"/>
            <p:cNvSpPr/>
            <p:nvPr userDrawn="1"/>
          </p:nvSpPr>
          <p:spPr>
            <a:xfrm>
              <a:off x="-12526" y="6246792"/>
              <a:ext cx="9156526" cy="611208"/>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grpSp>
      <p:sp>
        <p:nvSpPr>
          <p:cNvPr id="2" name="Title 1"/>
          <p:cNvSpPr txBox="1">
            <a:spLocks noGrp="1"/>
          </p:cNvSpPr>
          <p:nvPr>
            <p:ph type="title"/>
          </p:nvPr>
        </p:nvSpPr>
        <p:spPr>
          <a:xfrm>
            <a:off x="457201" y="273048"/>
            <a:ext cx="3008311" cy="1162046"/>
          </a:xfrm>
        </p:spPr>
        <p:txBody>
          <a:bodyPr anchor="b" anchorCtr="0"/>
          <a:lstStyle>
            <a:lvl1pPr algn="l">
              <a:defRPr sz="1500" b="1"/>
            </a:lvl1pPr>
          </a:lstStyle>
          <a:p>
            <a:pPr lvl="0"/>
            <a:r>
              <a:rPr lang="en-US"/>
              <a:t>Click to edit Master title style</a:t>
            </a:r>
          </a:p>
        </p:txBody>
      </p:sp>
      <p:sp>
        <p:nvSpPr>
          <p:cNvPr id="3" name="Content Placeholder 2"/>
          <p:cNvSpPr txBox="1">
            <a:spLocks noGrp="1"/>
          </p:cNvSpPr>
          <p:nvPr>
            <p:ph idx="1"/>
          </p:nvPr>
        </p:nvSpPr>
        <p:spPr>
          <a:xfrm>
            <a:off x="3575048" y="273048"/>
            <a:ext cx="5111752" cy="585311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457201" y="1435095"/>
            <a:ext cx="3008311" cy="4691064"/>
          </a:xfrm>
        </p:spPr>
        <p:txBody>
          <a:bodyPr/>
          <a:lstStyle>
            <a:lvl1pPr marL="0" indent="0">
              <a:spcBef>
                <a:spcPts val="225"/>
              </a:spcBef>
              <a:buNone/>
              <a:defRPr sz="1050"/>
            </a:lvl1pPr>
          </a:lstStyle>
          <a:p>
            <a:pPr lvl="0"/>
            <a:r>
              <a:rPr lang="en-US"/>
              <a:t>Click to edit Master text styles</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p:txBody>
          <a:bodyPr/>
          <a:lstStyle>
            <a:lvl1pPr>
              <a:defRPr>
                <a:solidFill>
                  <a:schemeClr val="bg1"/>
                </a:solidFill>
              </a:defRPr>
            </a:lvl1pPr>
          </a:lstStyle>
          <a:p>
            <a:r>
              <a:rPr lang="en-US"/>
              <a:t>GJU-SATS-Altarazi presentation Bochoum Univ visit 13 November 2018</a:t>
            </a:r>
            <a:endParaRPr lang="en-GB"/>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310311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uppieren 9"/>
          <p:cNvGrpSpPr>
            <a:grpSpLocks/>
          </p:cNvGrpSpPr>
          <p:nvPr/>
        </p:nvGrpSpPr>
        <p:grpSpPr bwMode="auto">
          <a:xfrm>
            <a:off x="-12700" y="-26988"/>
            <a:ext cx="9169400" cy="6884988"/>
            <a:chOff x="-12526" y="-27230"/>
            <a:chExt cx="9169052" cy="6885230"/>
          </a:xfrm>
        </p:grpSpPr>
        <p:sp>
          <p:nvSpPr>
            <p:cNvPr id="6" name="Rechteck 5"/>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 name="Title 1"/>
          <p:cNvSpPr txBox="1">
            <a:spLocks noGrp="1"/>
          </p:cNvSpPr>
          <p:nvPr>
            <p:ph type="title"/>
          </p:nvPr>
        </p:nvSpPr>
        <p:spPr>
          <a:xfrm>
            <a:off x="1792288" y="4800602"/>
            <a:ext cx="5486400" cy="566735"/>
          </a:xfrm>
        </p:spPr>
        <p:txBody>
          <a:bodyPr anchor="b" anchorCtr="0"/>
          <a:lstStyle>
            <a:lvl1pPr algn="l">
              <a:defRPr sz="1500" b="1"/>
            </a:lvl1pPr>
          </a:lstStyle>
          <a:p>
            <a:pPr lvl="0"/>
            <a:r>
              <a:rPr lang="en-US"/>
              <a:t>Click to edit Master title style</a:t>
            </a:r>
          </a:p>
        </p:txBody>
      </p:sp>
      <p:sp>
        <p:nvSpPr>
          <p:cNvPr id="3" name="Picture Placeholder 2"/>
          <p:cNvSpPr txBox="1">
            <a:spLocks noGrp="1"/>
          </p:cNvSpPr>
          <p:nvPr>
            <p:ph type="pic" idx="1"/>
          </p:nvPr>
        </p:nvSpPr>
        <p:spPr>
          <a:xfrm>
            <a:off x="1792288" y="612776"/>
            <a:ext cx="5486400" cy="4114800"/>
          </a:xfrm>
        </p:spPr>
        <p:txBody>
          <a:bodyPr/>
          <a:lstStyle>
            <a:lvl1pPr marL="0" indent="0">
              <a:buNone/>
              <a:defRPr/>
            </a:lvl1pPr>
          </a:lstStyle>
          <a:p>
            <a:pPr lvl="0"/>
            <a:r>
              <a:rPr lang="en-US" noProof="0"/>
              <a:t>Click icon to add picture</a:t>
            </a:r>
          </a:p>
        </p:txBody>
      </p:sp>
      <p:sp>
        <p:nvSpPr>
          <p:cNvPr id="4" name="Text Placeholder 3"/>
          <p:cNvSpPr txBox="1">
            <a:spLocks noGrp="1"/>
          </p:cNvSpPr>
          <p:nvPr>
            <p:ph type="body" idx="2"/>
          </p:nvPr>
        </p:nvSpPr>
        <p:spPr>
          <a:xfrm>
            <a:off x="1792288" y="5367335"/>
            <a:ext cx="5486400" cy="804864"/>
          </a:xfrm>
        </p:spPr>
        <p:txBody>
          <a:bodyPr/>
          <a:lstStyle>
            <a:lvl1pPr marL="0" indent="0">
              <a:spcBef>
                <a:spcPts val="225"/>
              </a:spcBef>
              <a:buNone/>
              <a:defRPr sz="1050"/>
            </a:lvl1pPr>
          </a:lstStyle>
          <a:p>
            <a:pPr lvl="0"/>
            <a:r>
              <a:rPr lang="en-US"/>
              <a:t>Click to edit Master text styles</a:t>
            </a:r>
          </a:p>
        </p:txBody>
      </p:sp>
      <p:sp>
        <p:nvSpPr>
          <p:cNvPr id="8" name="Date Placeholder 3"/>
          <p:cNvSpPr txBox="1">
            <a:spLocks noGrp="1"/>
          </p:cNvSpPr>
          <p:nvPr>
            <p:ph type="dt" sz="half" idx="10"/>
          </p:nvPr>
        </p:nvSpPr>
        <p:spPr/>
        <p:txBody>
          <a:bodyPr/>
          <a:lstStyle>
            <a:lvl1pPr>
              <a:defRPr dirty="0">
                <a:solidFill>
                  <a:schemeClr val="bg1"/>
                </a:solidFill>
              </a:defRPr>
            </a:lvl1pPr>
          </a:lstStyle>
          <a:p>
            <a:r>
              <a:rPr lang="en-US"/>
              <a:t>06 June 2018</a:t>
            </a:r>
            <a:endParaRPr lang="en-GB"/>
          </a:p>
        </p:txBody>
      </p:sp>
      <p:sp>
        <p:nvSpPr>
          <p:cNvPr id="9" name="Footer Placeholder 4"/>
          <p:cNvSpPr txBox="1">
            <a:spLocks noGrp="1"/>
          </p:cNvSpPr>
          <p:nvPr>
            <p:ph type="ftr" sz="quarter" idx="11"/>
          </p:nvPr>
        </p:nvSpPr>
        <p:spPr/>
        <p:txBody>
          <a:bodyPr/>
          <a:lstStyle>
            <a:lvl1pPr>
              <a:defRPr dirty="0">
                <a:solidFill>
                  <a:schemeClr val="bg1"/>
                </a:solidFill>
              </a:defRPr>
            </a:lvl1pPr>
          </a:lstStyle>
          <a:p>
            <a:r>
              <a:rPr lang="en-US"/>
              <a:t>GJU-SATS-Altarazi presentation Bochoum Univ visit 13 November 2018</a:t>
            </a:r>
            <a:endParaRPr lang="en-GB"/>
          </a:p>
        </p:txBody>
      </p:sp>
      <p:sp>
        <p:nvSpPr>
          <p:cNvPr id="10" name="Slide Number Placeholder 5"/>
          <p:cNvSpPr txBox="1">
            <a:spLocks noGrp="1"/>
          </p:cNvSpPr>
          <p:nvPr>
            <p:ph type="sldNum" sz="quarter" idx="12"/>
          </p:nvPr>
        </p:nvSpPr>
        <p:spPr/>
        <p:txBody>
          <a:bodyPr/>
          <a:lstStyle>
            <a:lvl1pPr>
              <a:defRPr smtClean="0">
                <a:solidFill>
                  <a:schemeClr val="bg1"/>
                </a:solidFill>
              </a:defRPr>
            </a:lvl1pPr>
          </a:lstStyle>
          <a:p>
            <a:fld id="{946E28D2-13F0-4745-A8D8-567005C25B6F}" type="slidenum">
              <a:rPr lang="en-GB" smtClean="0"/>
              <a:t>‹Nr.›</a:t>
            </a:fld>
            <a:endParaRPr lang="en-GB"/>
          </a:p>
        </p:txBody>
      </p:sp>
      <p:pic>
        <p:nvPicPr>
          <p:cNvPr id="11" name="Picture 2" descr="GJ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6527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uppieren 6"/>
          <p:cNvGrpSpPr>
            <a:grpSpLocks/>
          </p:cNvGrpSpPr>
          <p:nvPr/>
        </p:nvGrpSpPr>
        <p:grpSpPr bwMode="auto">
          <a:xfrm>
            <a:off x="-12700" y="-26988"/>
            <a:ext cx="9169400" cy="6884988"/>
            <a:chOff x="-12526" y="-27230"/>
            <a:chExt cx="9169052" cy="6885230"/>
          </a:xfrm>
        </p:grpSpPr>
        <p:sp>
          <p:nvSpPr>
            <p:cNvPr id="8" name="Rechteck 7"/>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27" name="Title Placeholder 1"/>
          <p:cNvSpPr txBox="1">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altLang="en-US"/>
              <a:t>Click to edit Master title style</a:t>
            </a:r>
          </a:p>
        </p:txBody>
      </p:sp>
      <p:sp>
        <p:nvSpPr>
          <p:cNvPr id="1028" name="Text Placeholder 2"/>
          <p:cNvSpPr txBox="1">
            <a:spLocks noGrp="1"/>
          </p:cNvSpPr>
          <p:nvPr>
            <p:ph type="body" idx="1"/>
          </p:nvPr>
        </p:nvSpPr>
        <p:spPr bwMode="auto">
          <a:xfrm>
            <a:off x="457200" y="1600202"/>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txBox="1">
            <a:spLocks noGrp="1"/>
          </p:cNvSpPr>
          <p:nvPr>
            <p:ph type="dt" sz="half" idx="2"/>
          </p:nvPr>
        </p:nvSpPr>
        <p:spPr>
          <a:xfrm>
            <a:off x="457200" y="6356352"/>
            <a:ext cx="2133600" cy="365125"/>
          </a:xfrm>
          <a:prstGeom prst="rect">
            <a:avLst/>
          </a:prstGeom>
          <a:noFill/>
          <a:ln>
            <a:noFill/>
          </a:ln>
        </p:spPr>
        <p:txBody>
          <a:bodyPr vert="horz" wrap="square" lIns="91440" tIns="45720" rIns="91440" bIns="45720" anchor="ctr" anchorCtr="0" compatLnSpc="1"/>
          <a:lstStyle>
            <a:lvl1pPr marL="0" marR="0" lvl="0" indent="0" algn="l" defTabSz="685800" rtl="0" eaLnBrk="1" fontAlgn="auto" hangingPunct="1">
              <a:lnSpc>
                <a:spcPct val="100000"/>
              </a:lnSpc>
              <a:spcBef>
                <a:spcPts val="0"/>
              </a:spcBef>
              <a:spcAft>
                <a:spcPts val="0"/>
              </a:spcAft>
              <a:buNone/>
              <a:tabLst/>
              <a:defRPr lang="en-US" sz="900" b="0" i="0" u="none" strike="noStrike" kern="1200" cap="none" spc="0" baseline="0">
                <a:solidFill>
                  <a:schemeClr val="bg1"/>
                </a:solidFill>
                <a:uFillTx/>
                <a:latin typeface="Arial"/>
                <a:cs typeface="Arial"/>
              </a:defRPr>
            </a:lvl1pPr>
          </a:lstStyle>
          <a:p>
            <a:r>
              <a:rPr lang="en-US"/>
              <a:t>06 June 2018</a:t>
            </a:r>
            <a:endParaRPr lang="en-GB"/>
          </a:p>
        </p:txBody>
      </p:sp>
      <p:sp>
        <p:nvSpPr>
          <p:cNvPr id="5" name="Footer Placeholder 4"/>
          <p:cNvSpPr txBox="1">
            <a:spLocks noGrp="1"/>
          </p:cNvSpPr>
          <p:nvPr>
            <p:ph type="ftr" sz="quarter" idx="3"/>
          </p:nvPr>
        </p:nvSpPr>
        <p:spPr>
          <a:xfrm>
            <a:off x="3124200" y="6356352"/>
            <a:ext cx="2895600" cy="365125"/>
          </a:xfrm>
          <a:prstGeom prst="rect">
            <a:avLst/>
          </a:prstGeom>
          <a:noFill/>
          <a:ln>
            <a:noFill/>
          </a:ln>
        </p:spPr>
        <p:txBody>
          <a:bodyPr vert="horz" wrap="square" lIns="91440" tIns="45720" rIns="91440" bIns="45720" anchor="ctr" anchorCtr="1" compatLnSpc="1"/>
          <a:lstStyle>
            <a:lvl1pPr marL="0" marR="0" lvl="0" indent="0" algn="ctr" defTabSz="685800" rtl="0" eaLnBrk="1" fontAlgn="auto" hangingPunct="1">
              <a:lnSpc>
                <a:spcPct val="100000"/>
              </a:lnSpc>
              <a:spcBef>
                <a:spcPts val="0"/>
              </a:spcBef>
              <a:spcAft>
                <a:spcPts val="0"/>
              </a:spcAft>
              <a:buNone/>
              <a:tabLst/>
              <a:defRPr lang="en-US" sz="900" b="0" i="0" u="none" strike="noStrike" kern="1200" cap="none" spc="0" baseline="0">
                <a:solidFill>
                  <a:schemeClr val="bg1"/>
                </a:solidFill>
                <a:uFillTx/>
                <a:latin typeface="Arial"/>
                <a:cs typeface="Arial"/>
              </a:defRPr>
            </a:lvl1pPr>
          </a:lstStyle>
          <a:p>
            <a:r>
              <a:rPr lang="en-US" dirty="0"/>
              <a:t>GJU-SATS-Altarazi presentation </a:t>
            </a:r>
            <a:r>
              <a:rPr lang="en-US" dirty="0" err="1"/>
              <a:t>Bochoum</a:t>
            </a:r>
            <a:r>
              <a:rPr lang="en-US" dirty="0"/>
              <a:t> </a:t>
            </a:r>
            <a:r>
              <a:rPr lang="en-US" dirty="0" err="1"/>
              <a:t>Univ</a:t>
            </a:r>
            <a:r>
              <a:rPr lang="en-US" dirty="0"/>
              <a:t> visit 13 November 2018</a:t>
            </a:r>
            <a:endParaRPr lang="en-GB" dirty="0"/>
          </a:p>
        </p:txBody>
      </p:sp>
      <p:sp>
        <p:nvSpPr>
          <p:cNvPr id="6" name="Slide Number Placeholder 5"/>
          <p:cNvSpPr txBox="1">
            <a:spLocks noGrp="1"/>
          </p:cNvSpPr>
          <p:nvPr>
            <p:ph type="sldNum" sz="quarter" idx="4"/>
          </p:nvPr>
        </p:nvSpPr>
        <p:spPr>
          <a:xfrm>
            <a:off x="6553200" y="6356352"/>
            <a:ext cx="21336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defRPr sz="900" smtClean="0">
                <a:solidFill>
                  <a:schemeClr val="bg1"/>
                </a:solidFill>
              </a:defRPr>
            </a:lvl1pPr>
          </a:lstStyle>
          <a:p>
            <a:fld id="{946E28D2-13F0-4745-A8D8-567005C25B6F}" type="slidenum">
              <a:rPr lang="en-GB" smtClean="0"/>
              <a:t>‹Nr.›</a:t>
            </a:fld>
            <a:endParaRPr lang="en-GB" dirty="0"/>
          </a:p>
        </p:txBody>
      </p:sp>
      <p:pic>
        <p:nvPicPr>
          <p:cNvPr id="10" name="Picture 2" descr="GJU Logo"/>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647284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Lst>
  <p:transition/>
  <p:hf hdr="0" dt="0"/>
  <p:txStyles>
    <p:titleStyle>
      <a:lvl1pPr algn="ctr" rtl="0" eaLnBrk="1" fontAlgn="base" hangingPunct="1">
        <a:spcBef>
          <a:spcPct val="0"/>
        </a:spcBef>
        <a:spcAft>
          <a:spcPct val="0"/>
        </a:spcAft>
        <a:defRPr lang="en-US" sz="33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p:titleStyle>
    <p:bodyStyle>
      <a:lvl1pPr marL="257175" indent="-257175" algn="l" rtl="0" eaLnBrk="1" fontAlgn="base" hangingPunct="1">
        <a:spcBef>
          <a:spcPts val="600"/>
        </a:spcBef>
        <a:spcAft>
          <a:spcPct val="0"/>
        </a:spcAft>
        <a:buSzPct val="100000"/>
        <a:buFont typeface="Arial" panose="020B0604020202020204" pitchFamily="34" charset="0"/>
        <a:buChar char="•"/>
        <a:defRPr lang="en-US" sz="2800" kern="1200">
          <a:solidFill>
            <a:srgbClr val="000000"/>
          </a:solidFill>
          <a:latin typeface="Calibri"/>
        </a:defRPr>
      </a:lvl1pPr>
      <a:lvl2pPr marL="557213" lvl="1" indent="-214313" algn="l" rtl="0" eaLnBrk="1" fontAlgn="base" hangingPunct="1">
        <a:spcBef>
          <a:spcPts val="525"/>
        </a:spcBef>
        <a:spcAft>
          <a:spcPct val="0"/>
        </a:spcAft>
        <a:buSzPct val="100000"/>
        <a:buFont typeface="Arial" panose="020B0604020202020204" pitchFamily="34" charset="0"/>
        <a:buChar char="–"/>
        <a:defRPr lang="en-US" sz="2400" kern="1200">
          <a:solidFill>
            <a:srgbClr val="000000"/>
          </a:solidFill>
          <a:latin typeface="Calibri"/>
        </a:defRPr>
      </a:lvl2pPr>
      <a:lvl3pPr marL="857250" lvl="2" indent="-171450" algn="l" rtl="0" eaLnBrk="1" fontAlgn="base" hangingPunct="1">
        <a:spcBef>
          <a:spcPts val="450"/>
        </a:spcBef>
        <a:spcAft>
          <a:spcPct val="0"/>
        </a:spcAft>
        <a:buSzPct val="100000"/>
        <a:buFont typeface="Arial" panose="020B0604020202020204" pitchFamily="34" charset="0"/>
        <a:buChar char="•"/>
        <a:defRPr lang="en-US" sz="2000" kern="1200">
          <a:solidFill>
            <a:srgbClr val="000000"/>
          </a:solidFill>
          <a:latin typeface="Calibri"/>
        </a:defRPr>
      </a:lvl3pPr>
      <a:lvl4pPr marL="1200150" lvl="3" indent="-171450" algn="l" rtl="0" eaLnBrk="1" fontAlgn="base" hangingPunct="1">
        <a:spcBef>
          <a:spcPts val="375"/>
        </a:spcBef>
        <a:spcAft>
          <a:spcPct val="0"/>
        </a:spcAft>
        <a:buSzPct val="100000"/>
        <a:buFont typeface="Arial" panose="020B0604020202020204" pitchFamily="34" charset="0"/>
        <a:buChar char="–"/>
        <a:defRPr lang="en-US" sz="1800" kern="1200">
          <a:solidFill>
            <a:srgbClr val="000000"/>
          </a:solidFill>
          <a:latin typeface="Calibri"/>
        </a:defRPr>
      </a:lvl4pPr>
      <a:lvl5pPr marL="1543050" lvl="4" indent="-171450" algn="l" rtl="0" eaLnBrk="1" fontAlgn="base" hangingPunct="1">
        <a:spcBef>
          <a:spcPts val="375"/>
        </a:spcBef>
        <a:spcAft>
          <a:spcPct val="0"/>
        </a:spcAft>
        <a:buSzPct val="100000"/>
        <a:buFont typeface="Arial" panose="020B0604020202020204" pitchFamily="34" charset="0"/>
        <a:buChar char="»"/>
        <a:defRPr lang="en-US" sz="1600" kern="1200">
          <a:solidFill>
            <a:srgbClr val="000000"/>
          </a:solidFill>
          <a:latin typeface="Calibri"/>
        </a:defRPr>
      </a:lvl5pPr>
      <a:lvl6pPr marL="18859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6pPr>
      <a:lvl7pPr marL="22288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7pPr>
      <a:lvl8pPr marL="25717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8pPr>
      <a:lvl9pPr marL="29146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9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uppieren 6"/>
          <p:cNvGrpSpPr>
            <a:grpSpLocks/>
          </p:cNvGrpSpPr>
          <p:nvPr/>
        </p:nvGrpSpPr>
        <p:grpSpPr bwMode="auto">
          <a:xfrm>
            <a:off x="-12700" y="-26988"/>
            <a:ext cx="9169400" cy="6884988"/>
            <a:chOff x="-12526" y="-27230"/>
            <a:chExt cx="9169052" cy="6885230"/>
          </a:xfrm>
        </p:grpSpPr>
        <p:sp>
          <p:nvSpPr>
            <p:cNvPr id="8" name="Rechteck 7"/>
            <p:cNvSpPr/>
            <p:nvPr userDrawn="1"/>
          </p:nvSpPr>
          <p:spPr>
            <a:xfrm>
              <a:off x="174" y="6248379"/>
              <a:ext cx="9156352" cy="609621"/>
            </a:xfrm>
            <a:prstGeom prst="rect">
              <a:avLst/>
            </a:prstGeom>
            <a:solidFill>
              <a:srgbClr val="208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350">
                <a:solidFill>
                  <a:schemeClr val="bg1"/>
                </a:solidFill>
              </a:endParaRPr>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526" y="-27230"/>
              <a:ext cx="9169052" cy="180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27" name="Title Placeholder 1"/>
          <p:cNvSpPr txBox="1">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altLang="en-US"/>
              <a:t>Click to edit Master title style</a:t>
            </a:r>
          </a:p>
        </p:txBody>
      </p:sp>
      <p:sp>
        <p:nvSpPr>
          <p:cNvPr id="1028" name="Text Placeholder 2"/>
          <p:cNvSpPr txBox="1">
            <a:spLocks noGrp="1"/>
          </p:cNvSpPr>
          <p:nvPr>
            <p:ph type="body" idx="1"/>
          </p:nvPr>
        </p:nvSpPr>
        <p:spPr bwMode="auto">
          <a:xfrm>
            <a:off x="457200" y="1600202"/>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txBox="1">
            <a:spLocks noGrp="1"/>
          </p:cNvSpPr>
          <p:nvPr>
            <p:ph type="dt" sz="half" idx="2"/>
          </p:nvPr>
        </p:nvSpPr>
        <p:spPr>
          <a:xfrm>
            <a:off x="457200" y="6356352"/>
            <a:ext cx="2133600" cy="365125"/>
          </a:xfrm>
          <a:prstGeom prst="rect">
            <a:avLst/>
          </a:prstGeom>
          <a:noFill/>
          <a:ln>
            <a:noFill/>
          </a:ln>
        </p:spPr>
        <p:txBody>
          <a:bodyPr vert="horz" wrap="square" lIns="91440" tIns="45720" rIns="91440" bIns="45720" anchor="ctr" anchorCtr="0" compatLnSpc="1"/>
          <a:lstStyle>
            <a:lvl1pPr marL="0" marR="0" lvl="0" indent="0" algn="l" defTabSz="685800" rtl="0" eaLnBrk="1" fontAlgn="auto" hangingPunct="1">
              <a:lnSpc>
                <a:spcPct val="100000"/>
              </a:lnSpc>
              <a:spcBef>
                <a:spcPts val="0"/>
              </a:spcBef>
              <a:spcAft>
                <a:spcPts val="0"/>
              </a:spcAft>
              <a:buNone/>
              <a:tabLst/>
              <a:defRPr lang="en-US" sz="900" b="0" i="0" u="none" strike="noStrike" kern="1200" cap="none" spc="0" baseline="0">
                <a:solidFill>
                  <a:schemeClr val="bg1"/>
                </a:solidFill>
                <a:uFillTx/>
                <a:latin typeface="Arial"/>
                <a:cs typeface="Arial"/>
              </a:defRPr>
            </a:lvl1pPr>
          </a:lstStyle>
          <a:p>
            <a:r>
              <a:rPr lang="en-US"/>
              <a:t>06 June 2018</a:t>
            </a:r>
            <a:endParaRPr lang="en-GB"/>
          </a:p>
        </p:txBody>
      </p:sp>
      <p:sp>
        <p:nvSpPr>
          <p:cNvPr id="5" name="Footer Placeholder 4"/>
          <p:cNvSpPr txBox="1">
            <a:spLocks noGrp="1"/>
          </p:cNvSpPr>
          <p:nvPr>
            <p:ph type="ftr" sz="quarter" idx="3"/>
          </p:nvPr>
        </p:nvSpPr>
        <p:spPr>
          <a:xfrm>
            <a:off x="2286000" y="6356352"/>
            <a:ext cx="4572000" cy="365125"/>
          </a:xfrm>
          <a:prstGeom prst="rect">
            <a:avLst/>
          </a:prstGeom>
          <a:noFill/>
          <a:ln>
            <a:noFill/>
          </a:ln>
        </p:spPr>
        <p:txBody>
          <a:bodyPr vert="horz" wrap="square" lIns="91440" tIns="45720" rIns="91440" bIns="45720" anchor="ctr" anchorCtr="1" compatLnSpc="1"/>
          <a:lstStyle>
            <a:lvl1pPr marL="0" marR="0" lvl="0" indent="0" algn="ctr" defTabSz="685800" rtl="0" eaLnBrk="1" fontAlgn="auto" hangingPunct="1">
              <a:lnSpc>
                <a:spcPct val="100000"/>
              </a:lnSpc>
              <a:spcBef>
                <a:spcPts val="0"/>
              </a:spcBef>
              <a:spcAft>
                <a:spcPts val="0"/>
              </a:spcAft>
              <a:buNone/>
              <a:tabLst/>
              <a:defRPr lang="en-US" sz="900" b="0" i="0" u="none" strike="noStrike" kern="1200" cap="none" spc="0" baseline="0">
                <a:solidFill>
                  <a:schemeClr val="bg1"/>
                </a:solidFill>
                <a:uFillTx/>
                <a:latin typeface="Arial"/>
                <a:cs typeface="Arial"/>
              </a:defRPr>
            </a:lvl1pPr>
          </a:lstStyle>
          <a:p>
            <a:r>
              <a:rPr lang="en-US" dirty="0"/>
              <a:t>Network meeting Mechatronics Engineering, 16-17,May,2019 , Heilbronn, Germany</a:t>
            </a:r>
          </a:p>
        </p:txBody>
      </p:sp>
      <p:sp>
        <p:nvSpPr>
          <p:cNvPr id="6" name="Slide Number Placeholder 5"/>
          <p:cNvSpPr txBox="1">
            <a:spLocks noGrp="1"/>
          </p:cNvSpPr>
          <p:nvPr>
            <p:ph type="sldNum" sz="quarter" idx="4"/>
          </p:nvPr>
        </p:nvSpPr>
        <p:spPr>
          <a:xfrm>
            <a:off x="6553200" y="6356352"/>
            <a:ext cx="21336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defRPr sz="900" smtClean="0">
                <a:solidFill>
                  <a:schemeClr val="bg1"/>
                </a:solidFill>
              </a:defRPr>
            </a:lvl1pPr>
          </a:lstStyle>
          <a:p>
            <a:fld id="{946E28D2-13F0-4745-A8D8-567005C25B6F}" type="slidenum">
              <a:rPr lang="en-GB" smtClean="0"/>
              <a:t>‹Nr.›</a:t>
            </a:fld>
            <a:endParaRPr lang="en-GB" dirty="0"/>
          </a:p>
        </p:txBody>
      </p:sp>
      <p:pic>
        <p:nvPicPr>
          <p:cNvPr id="10" name="Picture 2" descr="GJU Logo"/>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899571" y="260363"/>
            <a:ext cx="1049167" cy="7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708477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transition/>
  <p:hf hdr="0" dt="0"/>
  <p:txStyles>
    <p:titleStyle>
      <a:lvl1pPr algn="ctr" rtl="0" eaLnBrk="1" fontAlgn="base" hangingPunct="1">
        <a:spcBef>
          <a:spcPct val="0"/>
        </a:spcBef>
        <a:spcAft>
          <a:spcPct val="0"/>
        </a:spcAft>
        <a:defRPr lang="en-US" sz="33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p:titleStyle>
    <p:bodyStyle>
      <a:lvl1pPr marL="257175" indent="-257175" algn="l" rtl="0" eaLnBrk="1" fontAlgn="base" hangingPunct="1">
        <a:spcBef>
          <a:spcPts val="600"/>
        </a:spcBef>
        <a:spcAft>
          <a:spcPct val="0"/>
        </a:spcAft>
        <a:buSzPct val="100000"/>
        <a:buFont typeface="Arial" panose="020B0604020202020204" pitchFamily="34" charset="0"/>
        <a:buChar char="•"/>
        <a:defRPr lang="en-US" sz="2800" kern="1200">
          <a:solidFill>
            <a:srgbClr val="000000"/>
          </a:solidFill>
          <a:latin typeface="Calibri"/>
        </a:defRPr>
      </a:lvl1pPr>
      <a:lvl2pPr marL="557213" lvl="1" indent="-214313" algn="l" rtl="0" eaLnBrk="1" fontAlgn="base" hangingPunct="1">
        <a:spcBef>
          <a:spcPts val="525"/>
        </a:spcBef>
        <a:spcAft>
          <a:spcPct val="0"/>
        </a:spcAft>
        <a:buSzPct val="100000"/>
        <a:buFont typeface="Arial" panose="020B0604020202020204" pitchFamily="34" charset="0"/>
        <a:buChar char="–"/>
        <a:defRPr lang="en-US" sz="2400" kern="1200">
          <a:solidFill>
            <a:srgbClr val="000000"/>
          </a:solidFill>
          <a:latin typeface="Calibri"/>
        </a:defRPr>
      </a:lvl2pPr>
      <a:lvl3pPr marL="857250" lvl="2" indent="-171450" algn="l" rtl="0" eaLnBrk="1" fontAlgn="base" hangingPunct="1">
        <a:spcBef>
          <a:spcPts val="450"/>
        </a:spcBef>
        <a:spcAft>
          <a:spcPct val="0"/>
        </a:spcAft>
        <a:buSzPct val="100000"/>
        <a:buFont typeface="Arial" panose="020B0604020202020204" pitchFamily="34" charset="0"/>
        <a:buChar char="•"/>
        <a:defRPr lang="en-US" sz="2000" kern="1200">
          <a:solidFill>
            <a:srgbClr val="000000"/>
          </a:solidFill>
          <a:latin typeface="Calibri"/>
        </a:defRPr>
      </a:lvl3pPr>
      <a:lvl4pPr marL="1200150" lvl="3" indent="-171450" algn="l" rtl="0" eaLnBrk="1" fontAlgn="base" hangingPunct="1">
        <a:spcBef>
          <a:spcPts val="375"/>
        </a:spcBef>
        <a:spcAft>
          <a:spcPct val="0"/>
        </a:spcAft>
        <a:buSzPct val="100000"/>
        <a:buFont typeface="Arial" panose="020B0604020202020204" pitchFamily="34" charset="0"/>
        <a:buChar char="–"/>
        <a:defRPr lang="en-US" sz="1800" kern="1200">
          <a:solidFill>
            <a:srgbClr val="000000"/>
          </a:solidFill>
          <a:latin typeface="Calibri"/>
        </a:defRPr>
      </a:lvl4pPr>
      <a:lvl5pPr marL="1543050" lvl="4" indent="-171450" algn="l" rtl="0" eaLnBrk="1" fontAlgn="base" hangingPunct="1">
        <a:spcBef>
          <a:spcPts val="375"/>
        </a:spcBef>
        <a:spcAft>
          <a:spcPct val="0"/>
        </a:spcAft>
        <a:buSzPct val="100000"/>
        <a:buFont typeface="Arial" panose="020B0604020202020204" pitchFamily="34" charset="0"/>
        <a:buChar char="»"/>
        <a:defRPr lang="en-US" sz="1600" kern="1200">
          <a:solidFill>
            <a:srgbClr val="000000"/>
          </a:solidFill>
          <a:latin typeface="Calibri"/>
        </a:defRPr>
      </a:lvl5pPr>
      <a:lvl6pPr marL="18859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6pPr>
      <a:lvl7pPr marL="22288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7pPr>
      <a:lvl8pPr marL="25717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8pPr>
      <a:lvl9pPr marL="29146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meer.aldahidi@gju.edu.jo" TargetMode="External"/><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docs.google.com/spreadsheets/d/13Vd2TZostQxm9Q8TTuHSPBNdd9IOJs1CC1WYzPJQX6o/edit?usp=sharing" TargetMode="Externa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15.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9.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docs.google.com/spreadsheets/d/1ex7dsxxPMRSpG8Ygc6yq85FyLXpAkA5pTt0tG1fA5P4/edit?usp=sharing" TargetMode="External"/><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hyperlink" Target="http://www.gju.edu.jo/content/mechanical-and-maintenance-engineering-996"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docs.google.com/spreadsheets/d/1MBCLN3w54aoh2RWQ9oxDrnUe6Az_euThSGvxPaLEjLo/edit?usp=sharin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gju.edu.jo/content/mechanical-and-maintenance-engineering-992" TargetMode="External"/><Relationship Id="rId7" Type="http://schemas.openxmlformats.org/officeDocument/2006/relationships/hyperlink" Target="http://www.gju.edu.jo/content/gju-staff-mobility-program-3788" TargetMode="External"/><Relationship Id="rId2" Type="http://schemas.openxmlformats.org/officeDocument/2006/relationships/hyperlink" Target="http://www.gju.edu.jo/content/school-applied-technical-sciences-379" TargetMode="External"/><Relationship Id="rId1" Type="http://schemas.openxmlformats.org/officeDocument/2006/relationships/slideLayout" Target="../slideLayouts/slideLayout2.xml"/><Relationship Id="rId6" Type="http://schemas.openxmlformats.org/officeDocument/2006/relationships/hyperlink" Target="http://www.gju.edu.jo/content/general-information-12007" TargetMode="External"/><Relationship Id="rId5" Type="http://schemas.openxmlformats.org/officeDocument/2006/relationships/hyperlink" Target="http://www.gju.edu.jo/content/outgoing-students-3793" TargetMode="External"/><Relationship Id="rId4" Type="http://schemas.openxmlformats.org/officeDocument/2006/relationships/hyperlink" Target="http://www.gju.edu.jo/content/sats-9028"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sameer.aldahidi@gju.edu.jo"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97180" y="1524000"/>
            <a:ext cx="8549640" cy="1421575"/>
          </a:xfrm>
        </p:spPr>
        <p:txBody>
          <a:bodyPr>
            <a:normAutofit/>
          </a:bodyPr>
          <a:lstStyle/>
          <a:p>
            <a:r>
              <a:rPr lang="en-US" sz="2800" b="1" dirty="0"/>
              <a:t>Network Meeting </a:t>
            </a:r>
            <a:br>
              <a:rPr lang="en-US" sz="2800" b="1" dirty="0"/>
            </a:br>
            <a:r>
              <a:rPr lang="en-US" sz="2800" b="1" dirty="0"/>
              <a:t>Mechanical and Maintenance Engineering</a:t>
            </a:r>
            <a:endParaRPr lang="en-US" sz="2800" b="1" dirty="0">
              <a:solidFill>
                <a:schemeClr val="tx1"/>
              </a:solidFill>
            </a:endParaRPr>
          </a:p>
        </p:txBody>
      </p:sp>
      <p:sp>
        <p:nvSpPr>
          <p:cNvPr id="10" name="Rectangle 3"/>
          <p:cNvSpPr txBox="1">
            <a:spLocks noChangeArrowheads="1"/>
          </p:cNvSpPr>
          <p:nvPr/>
        </p:nvSpPr>
        <p:spPr>
          <a:xfrm>
            <a:off x="1447800" y="3185110"/>
            <a:ext cx="6248400" cy="2873732"/>
          </a:xfrm>
          <a:prstGeom prst="rect">
            <a:avLst/>
          </a:prstGeom>
        </p:spPr>
        <p:txBody>
          <a:bodyPr vert="horz">
            <a:normAutofit lnSpcReduction="10000"/>
          </a:bodyPr>
          <a:lstStyle/>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endParaRPr kumimoji="0" lang="en-US" sz="2000" b="1" i="1" u="none" strike="noStrike" kern="1200" cap="all" spc="250" normalizeH="0" baseline="0" noProof="0" dirty="0">
              <a:ln>
                <a:noFill/>
              </a:ln>
              <a:solidFill>
                <a:srgbClr val="1F497D"/>
              </a:solidFill>
              <a:effectLst/>
              <a:uLnTx/>
              <a:uFillTx/>
              <a:latin typeface="Calibri"/>
              <a:ea typeface="+mn-ea"/>
              <a:cs typeface="+mn-cs"/>
            </a:endParaRP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r>
              <a:rPr kumimoji="0" lang="en-US" sz="2800" b="1"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Presenter: Dr. Sameer Al-Dahidi</a:t>
            </a: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r>
              <a:rPr kumimoji="0" lang="en-US" sz="24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hlinkClick r:id="rId3"/>
              </a:rPr>
              <a:t>sameer.aldahidi@gju.edu.jo</a:t>
            </a:r>
            <a:endParaRPr kumimoji="0" lang="en-US" sz="24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endParaRPr kumimoji="0" lang="en-US" sz="20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endParaRPr kumimoji="0" lang="en-US" sz="20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lvl="0" algn="ctr" eaLnBrk="1" fontAlgn="auto" hangingPunct="1">
              <a:spcBef>
                <a:spcPct val="20000"/>
              </a:spcBef>
              <a:spcAft>
                <a:spcPts val="0"/>
              </a:spcAft>
              <a:buClr>
                <a:srgbClr val="4F81BD"/>
              </a:buClr>
              <a:buSzPct val="85000"/>
              <a:defRPr/>
            </a:pPr>
            <a:r>
              <a:rPr lang="en-US" sz="2400" b="1" cap="all" spc="250"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Virtual Meeting</a:t>
            </a:r>
            <a:endParaRPr kumimoji="0" lang="en-US" sz="2400" b="1" i="0" u="none" strike="noStrike" kern="1200" cap="all"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r>
              <a:rPr kumimoji="0" lang="en-US" sz="2400" b="1" i="0" u="none" strike="noStrike" kern="1200" cap="all"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24 </a:t>
            </a:r>
            <a:r>
              <a:rPr kumimoji="0" lang="en-US" sz="2400" b="1" i="0" u="none" strike="noStrike" kern="1200" cap="all" spc="250" normalizeH="0" baseline="0" noProof="0" dirty="0" err="1">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JuNE</a:t>
            </a:r>
            <a:r>
              <a:rPr kumimoji="0" lang="en-US" sz="2400" b="1" i="0" u="none" strike="noStrike" kern="1200" cap="all"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2021</a:t>
            </a: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endParaRPr kumimoji="0" lang="en-US" sz="20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1" fontAlgn="auto" latinLnBrk="0" hangingPunct="1">
              <a:lnSpc>
                <a:spcPct val="100000"/>
              </a:lnSpc>
              <a:spcBef>
                <a:spcPct val="20000"/>
              </a:spcBef>
              <a:spcAft>
                <a:spcPts val="0"/>
              </a:spcAft>
              <a:buClr>
                <a:srgbClr val="4F81BD"/>
              </a:buClr>
              <a:buSzPct val="85000"/>
              <a:buFontTx/>
              <a:buNone/>
              <a:tabLst/>
              <a:defRPr/>
            </a:pPr>
            <a:endParaRPr kumimoji="0" lang="en-US" sz="1000" b="0" i="0" u="none" strike="noStrike" kern="1200" cap="none" spc="25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1" fontAlgn="auto" latinLnBrk="0" hangingPunct="1">
              <a:lnSpc>
                <a:spcPct val="100000"/>
              </a:lnSpc>
              <a:spcBef>
                <a:spcPct val="20000"/>
              </a:spcBef>
              <a:spcAft>
                <a:spcPts val="0"/>
              </a:spcAft>
              <a:buClr>
                <a:srgbClr val="4F81BD"/>
              </a:buClr>
              <a:buSzPct val="85000"/>
              <a:buFont typeface="Wingdings 2"/>
              <a:buNone/>
              <a:tabLst/>
              <a:defRPr/>
            </a:pPr>
            <a:endParaRPr kumimoji="0" lang="en-US" sz="1000" b="1" i="1" u="none" strike="noStrike" kern="1200" cap="all" spc="250" normalizeH="0" baseline="0" noProof="0" dirty="0">
              <a:ln>
                <a:noFill/>
              </a:ln>
              <a:solidFill>
                <a:srgbClr val="1F497D"/>
              </a:solidFill>
              <a:effectLst/>
              <a:uLnTx/>
              <a:uFillTx/>
              <a:latin typeface="Calibri"/>
              <a:ea typeface="+mn-ea"/>
              <a:cs typeface="+mn-cs"/>
            </a:endParaRPr>
          </a:p>
          <a:p>
            <a:pPr marL="0" marR="0" lvl="0" indent="0" algn="ctr" defTabSz="914400" rtl="0" eaLnBrk="1" fontAlgn="auto" latinLnBrk="0" hangingPunct="1">
              <a:lnSpc>
                <a:spcPct val="100000"/>
              </a:lnSpc>
              <a:spcBef>
                <a:spcPct val="20000"/>
              </a:spcBef>
              <a:spcAft>
                <a:spcPts val="0"/>
              </a:spcAft>
              <a:buClr>
                <a:srgbClr val="4F81BD"/>
              </a:buClr>
              <a:buSzPct val="85000"/>
              <a:buFont typeface="Wingdings 2"/>
              <a:buNone/>
              <a:tabLst/>
              <a:defRPr/>
            </a:pPr>
            <a:endParaRPr kumimoji="0" lang="en-US" sz="1000" b="1" i="1" u="none" strike="noStrike" kern="1200" cap="all" spc="250" normalizeH="0" baseline="0" noProof="0" dirty="0">
              <a:ln>
                <a:noFill/>
              </a:ln>
              <a:solidFill>
                <a:srgbClr val="1F497D"/>
              </a:solidFill>
              <a:effectLst/>
              <a:uLnTx/>
              <a:uFillTx/>
              <a:latin typeface="Calibri"/>
              <a:ea typeface="+mn-ea"/>
              <a:cs typeface="+mn-cs"/>
            </a:endParaRPr>
          </a:p>
          <a:p>
            <a:pPr marL="0" marR="0" lvl="0" indent="0" algn="ctr" defTabSz="914400" rtl="0" eaLnBrk="1" fontAlgn="auto" latinLnBrk="0" hangingPunct="1">
              <a:lnSpc>
                <a:spcPct val="100000"/>
              </a:lnSpc>
              <a:spcBef>
                <a:spcPct val="20000"/>
              </a:spcBef>
              <a:spcAft>
                <a:spcPts val="0"/>
              </a:spcAft>
              <a:buClr>
                <a:srgbClr val="4F81BD"/>
              </a:buClr>
              <a:buSzPct val="85000"/>
              <a:buFont typeface="Wingdings 2"/>
              <a:buNone/>
              <a:tabLst/>
              <a:defRPr/>
            </a:pPr>
            <a:endParaRPr kumimoji="0" lang="en-US" sz="1000" b="1" i="0" u="none" strike="noStrike" kern="1200" cap="all" spc="25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ct val="20000"/>
              </a:spcBef>
              <a:spcAft>
                <a:spcPts val="0"/>
              </a:spcAft>
              <a:buClr>
                <a:srgbClr val="4F81BD"/>
              </a:buClr>
              <a:buSzPct val="85000"/>
              <a:buFont typeface="Wingdings 2"/>
              <a:buNone/>
              <a:tabLst/>
              <a:defRPr/>
            </a:pPr>
            <a:endParaRPr kumimoji="0" lang="en-US" sz="1000" b="1" i="0" u="none" strike="noStrike" kern="1200" cap="all" spc="250" normalizeH="0" baseline="0" noProof="0" dirty="0">
              <a:ln>
                <a:noFill/>
              </a:ln>
              <a:solidFill>
                <a:srgbClr val="1F497D"/>
              </a:solidFill>
              <a:effectLst/>
              <a:uLnTx/>
              <a:uFillTx/>
              <a:latin typeface="Calibri"/>
              <a:ea typeface="+mn-ea"/>
              <a:cs typeface="+mn-cs"/>
            </a:endParaRPr>
          </a:p>
        </p:txBody>
      </p:sp>
      <p:sp>
        <p:nvSpPr>
          <p:cNvPr id="109570" name="AutoShape 2" descr="Deutsche Gesellschaft für Mechatronik, e.V"/>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73BBA4DC-07FC-43A1-BDA8-03A09E80A4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351" y="222152"/>
            <a:ext cx="2507873" cy="600625"/>
          </a:xfrm>
          <a:prstGeom prst="rect">
            <a:avLst/>
          </a:prstGeom>
        </p:spPr>
      </p:pic>
    </p:spTree>
    <p:extLst>
      <p:ext uri="{BB962C8B-B14F-4D97-AF65-F5344CB8AC3E}">
        <p14:creationId xmlns:p14="http://schemas.microsoft.com/office/powerpoint/2010/main" val="3922577666"/>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SATS: Figures and Facts</a:t>
            </a: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5" name="Picture 4"/>
          <p:cNvPicPr>
            <a:picLocks noChangeAspect="1"/>
          </p:cNvPicPr>
          <p:nvPr/>
        </p:nvPicPr>
        <p:blipFill rotWithShape="1">
          <a:blip r:embed="rId3"/>
          <a:srcRect l="9895" t="5399" r="42709" b="35916"/>
          <a:stretch/>
        </p:blipFill>
        <p:spPr>
          <a:xfrm>
            <a:off x="386969" y="1524000"/>
            <a:ext cx="8390382" cy="4610100"/>
          </a:xfrm>
          <a:prstGeom prst="rect">
            <a:avLst/>
          </a:prstGeom>
        </p:spPr>
      </p:pic>
    </p:spTree>
    <p:extLst>
      <p:ext uri="{BB962C8B-B14F-4D97-AF65-F5344CB8AC3E}">
        <p14:creationId xmlns:p14="http://schemas.microsoft.com/office/powerpoint/2010/main" val="126158929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0078"/>
          </a:xfrm>
        </p:spPr>
        <p:txBody>
          <a:bodyPr/>
          <a:lstStyle/>
          <a:p>
            <a:r>
              <a:rPr lang="en-US" b="1" dirty="0">
                <a:solidFill>
                  <a:srgbClr val="F4A500"/>
                </a:solidFill>
                <a:cs typeface="Times New Roman" panose="02020603050405020304" pitchFamily="18" charset="0"/>
              </a:rPr>
              <a:t>MECH Research Interests</a:t>
            </a:r>
          </a:p>
        </p:txBody>
      </p:sp>
      <p:sp>
        <p:nvSpPr>
          <p:cNvPr id="16" name="Slide Number Placeholder 10"/>
          <p:cNvSpPr>
            <a:spLocks noGrp="1"/>
          </p:cNvSpPr>
          <p:nvPr>
            <p:ph type="sldNum" sz="quarter" idx="12"/>
          </p:nvPr>
        </p:nvSpPr>
        <p:spPr>
          <a:xfrm>
            <a:off x="6553200" y="6356352"/>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F2A066E-F8E7-49E7-A724-EA399B32F87B}"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Arial" charset="0"/>
              <a:ea typeface="+mn-ea"/>
              <a:cs typeface="+mn-cs"/>
            </a:endParaRPr>
          </a:p>
        </p:txBody>
      </p:sp>
      <p:sp>
        <p:nvSpPr>
          <p:cNvPr id="6"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3" name="Rectangle 2"/>
          <p:cNvSpPr/>
          <p:nvPr/>
        </p:nvSpPr>
        <p:spPr>
          <a:xfrm>
            <a:off x="890374" y="5477470"/>
            <a:ext cx="7363252" cy="923330"/>
          </a:xfrm>
          <a:prstGeom prst="rect">
            <a:avLst/>
          </a:prstGeom>
        </p:spPr>
        <p:txBody>
          <a:bodyPr>
            <a:spAutoFit/>
          </a:bodyPr>
          <a:lstStyle/>
          <a:p>
            <a:pPr algn="ctr"/>
            <a:r>
              <a:rPr lang="en-US" dirty="0">
                <a:hlinkClick r:id="rId2"/>
              </a:rPr>
              <a:t>https://docs.google.com/spreadsheets/d/13Vd2TZostQxm9Q8TTuHSPBNdd9IOJs1CC1WYzPJQX6o/edit?usp=sharing</a:t>
            </a:r>
            <a:endParaRPr lang="en-US" dirty="0"/>
          </a:p>
          <a:p>
            <a:pPr algn="ctr"/>
            <a:endParaRPr lang="en-US" dirty="0"/>
          </a:p>
        </p:txBody>
      </p:sp>
      <p:pic>
        <p:nvPicPr>
          <p:cNvPr id="4" name="Picture 3"/>
          <p:cNvPicPr>
            <a:picLocks noChangeAspect="1"/>
          </p:cNvPicPr>
          <p:nvPr/>
        </p:nvPicPr>
        <p:blipFill rotWithShape="1">
          <a:blip r:embed="rId3"/>
          <a:srcRect l="9511" t="8519" r="17500" b="28518"/>
          <a:stretch/>
        </p:blipFill>
        <p:spPr>
          <a:xfrm>
            <a:off x="419492" y="1386035"/>
            <a:ext cx="8288109" cy="4021708"/>
          </a:xfrm>
          <a:prstGeom prst="rect">
            <a:avLst/>
          </a:prstGeom>
        </p:spPr>
      </p:pic>
    </p:spTree>
    <p:extLst>
      <p:ext uri="{BB962C8B-B14F-4D97-AF65-F5344CB8AC3E}">
        <p14:creationId xmlns:p14="http://schemas.microsoft.com/office/powerpoint/2010/main" val="1606049612"/>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0078"/>
          </a:xfrm>
        </p:spPr>
        <p:txBody>
          <a:bodyPr/>
          <a:lstStyle/>
          <a:p>
            <a:r>
              <a:rPr lang="en-US" b="1" dirty="0">
                <a:solidFill>
                  <a:srgbClr val="F7930D"/>
                </a:solidFill>
              </a:rPr>
              <a:t>SATS Laboratories </a:t>
            </a:r>
            <a:endParaRPr lang="en-US" b="1" dirty="0">
              <a:solidFill>
                <a:srgbClr val="F4A500"/>
              </a:solidFill>
              <a:cs typeface="Times New Roman" panose="02020603050405020304" pitchFamily="18" charset="0"/>
            </a:endParaRPr>
          </a:p>
        </p:txBody>
      </p:sp>
      <p:sp>
        <p:nvSpPr>
          <p:cNvPr id="16" name="Slide Number Placeholder 10"/>
          <p:cNvSpPr>
            <a:spLocks noGrp="1"/>
          </p:cNvSpPr>
          <p:nvPr>
            <p:ph type="sldNum" sz="quarter" idx="12"/>
          </p:nvPr>
        </p:nvSpPr>
        <p:spPr>
          <a:xfrm>
            <a:off x="6553200" y="6356352"/>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F2A066E-F8E7-49E7-A724-EA399B32F87B}"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Arial" charset="0"/>
              <a:ea typeface="+mn-ea"/>
              <a:cs typeface="+mn-cs"/>
            </a:endParaRPr>
          </a:p>
        </p:txBody>
      </p:sp>
      <p:graphicFrame>
        <p:nvGraphicFramePr>
          <p:cNvPr id="8" name="Content Placeholder 5"/>
          <p:cNvGraphicFramePr>
            <a:graphicFrameLocks noGrp="1"/>
          </p:cNvGraphicFramePr>
          <p:nvPr>
            <p:ph idx="1"/>
          </p:nvPr>
        </p:nvGraphicFramePr>
        <p:xfrm>
          <a:off x="381000" y="1143000"/>
          <a:ext cx="3886200" cy="4936175"/>
        </p:xfrm>
        <a:graphic>
          <a:graphicData uri="http://schemas.openxmlformats.org/drawingml/2006/table">
            <a:tbl>
              <a:tblPr>
                <a:tableStyleId>{5C22544A-7EE6-4342-B048-85BDC9FD1C3A}</a:tableStyleId>
              </a:tblPr>
              <a:tblGrid>
                <a:gridCol w="3886200">
                  <a:extLst>
                    <a:ext uri="{9D8B030D-6E8A-4147-A177-3AD203B41FA5}">
                      <a16:colId xmlns:a16="http://schemas.microsoft.com/office/drawing/2014/main" val="2464725234"/>
                    </a:ext>
                  </a:extLst>
                </a:gridCol>
              </a:tblGrid>
              <a:tr h="266027">
                <a:tc>
                  <a:txBody>
                    <a:bodyPr/>
                    <a:lstStyle/>
                    <a:p>
                      <a:pPr algn="l" fontAlgn="ctr"/>
                      <a:r>
                        <a:rPr lang="en-US" sz="1800" b="1" u="none" strike="noStrike" dirty="0">
                          <a:solidFill>
                            <a:srgbClr val="178ACB"/>
                          </a:solidFill>
                          <a:effectLst/>
                          <a:latin typeface="+mj-lt"/>
                          <a:cs typeface="+mj-cs"/>
                        </a:rPr>
                        <a:t> Manufacturing Process </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1881522214"/>
                  </a:ext>
                </a:extLst>
              </a:tr>
              <a:tr h="266027">
                <a:tc>
                  <a:txBody>
                    <a:bodyPr/>
                    <a:lstStyle/>
                    <a:p>
                      <a:pPr algn="l" fontAlgn="ctr"/>
                      <a:r>
                        <a:rPr lang="en-US" sz="1800" b="1" u="none" strike="noStrike" dirty="0">
                          <a:solidFill>
                            <a:srgbClr val="178ACB"/>
                          </a:solidFill>
                          <a:effectLst/>
                          <a:latin typeface="+mj-lt"/>
                          <a:cs typeface="+mj-cs"/>
                        </a:rPr>
                        <a:t> Industrial Automation </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1722563691"/>
                  </a:ext>
                </a:extLst>
              </a:tr>
              <a:tr h="266027">
                <a:tc>
                  <a:txBody>
                    <a:bodyPr/>
                    <a:lstStyle/>
                    <a:p>
                      <a:pPr algn="l" fontAlgn="ctr"/>
                      <a:r>
                        <a:rPr lang="en-US" sz="1800" b="1" u="none" strike="noStrike" dirty="0">
                          <a:solidFill>
                            <a:srgbClr val="178ACB"/>
                          </a:solidFill>
                          <a:effectLst/>
                          <a:latin typeface="+mj-lt"/>
                          <a:cs typeface="+mj-cs"/>
                        </a:rPr>
                        <a:t> Ergonomics</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3160640224"/>
                  </a:ext>
                </a:extLst>
              </a:tr>
              <a:tr h="266027">
                <a:tc>
                  <a:txBody>
                    <a:bodyPr/>
                    <a:lstStyle/>
                    <a:p>
                      <a:pPr algn="l" fontAlgn="ctr"/>
                      <a:r>
                        <a:rPr lang="en-US" sz="1800" b="1" u="none" strike="noStrike" dirty="0">
                          <a:solidFill>
                            <a:srgbClr val="178ACB"/>
                          </a:solidFill>
                          <a:effectLst/>
                          <a:latin typeface="+mj-lt"/>
                          <a:cs typeface="+mj-cs"/>
                        </a:rPr>
                        <a:t> Operation Research </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420632835"/>
                  </a:ext>
                </a:extLst>
              </a:tr>
              <a:tr h="266027">
                <a:tc>
                  <a:txBody>
                    <a:bodyPr/>
                    <a:lstStyle/>
                    <a:p>
                      <a:pPr algn="l" fontAlgn="ctr"/>
                      <a:r>
                        <a:rPr lang="en-US" sz="1800" b="1" u="none" strike="noStrike" dirty="0">
                          <a:solidFill>
                            <a:srgbClr val="178ACB"/>
                          </a:solidFill>
                          <a:effectLst/>
                          <a:latin typeface="+mj-lt"/>
                          <a:cs typeface="+mj-cs"/>
                        </a:rPr>
                        <a:t> </a:t>
                      </a:r>
                      <a:r>
                        <a:rPr lang="en-US" sz="1800" b="1" i="0" u="none" strike="noStrike" dirty="0">
                          <a:solidFill>
                            <a:srgbClr val="178ACB"/>
                          </a:solidFill>
                          <a:effectLst/>
                          <a:latin typeface="+mj-lt"/>
                          <a:ea typeface="+mn-ea"/>
                          <a:cs typeface="+mn-cs"/>
                        </a:rPr>
                        <a:t>Materials Science</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1915290614"/>
                  </a:ext>
                </a:extLst>
              </a:tr>
              <a:tr h="247405">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en-US" sz="1800" b="1" u="none" strike="noStrike" dirty="0">
                          <a:solidFill>
                            <a:srgbClr val="178ACB"/>
                          </a:solidFill>
                          <a:effectLst/>
                          <a:latin typeface="+mj-lt"/>
                          <a:cs typeface="+mj-cs"/>
                        </a:rPr>
                        <a:t> </a:t>
                      </a:r>
                      <a:r>
                        <a:rPr lang="en-US" sz="1800" b="1" u="none" strike="noStrike" dirty="0">
                          <a:solidFill>
                            <a:srgbClr val="178ACB"/>
                          </a:solidFill>
                          <a:effectLst/>
                          <a:latin typeface="+mj-lt"/>
                          <a:ea typeface="+mn-ea"/>
                          <a:cs typeface="+mn-cs"/>
                        </a:rPr>
                        <a:t>DE</a:t>
                      </a:r>
                      <a:r>
                        <a:rPr lang="en-US" sz="1800" b="1" u="none" strike="noStrike" baseline="0" dirty="0">
                          <a:solidFill>
                            <a:srgbClr val="178ACB"/>
                          </a:solidFill>
                          <a:effectLst/>
                          <a:latin typeface="+mj-lt"/>
                          <a:ea typeface="+mn-ea"/>
                          <a:cs typeface="+mn-cs"/>
                        </a:rPr>
                        <a:t> simulation </a:t>
                      </a:r>
                      <a:endParaRPr lang="en-US" sz="1800" b="1" i="0" u="none" strike="noStrike" dirty="0">
                        <a:solidFill>
                          <a:srgbClr val="178ACB"/>
                        </a:solidFill>
                        <a:effectLst/>
                        <a:latin typeface="+mj-lt"/>
                        <a:ea typeface="+mn-ea"/>
                        <a:cs typeface="+mn-cs"/>
                      </a:endParaRPr>
                    </a:p>
                  </a:txBody>
                  <a:tcPr marL="9525" marR="9525" marT="9525" marB="0" anchor="ctr"/>
                </a:tc>
                <a:extLst>
                  <a:ext uri="{0D108BD9-81ED-4DB2-BD59-A6C34878D82A}">
                    <a16:rowId xmlns:a16="http://schemas.microsoft.com/office/drawing/2014/main" val="134284995"/>
                  </a:ext>
                </a:extLst>
              </a:tr>
              <a:tr h="313413">
                <a:tc>
                  <a:txBody>
                    <a:bodyPr/>
                    <a:lstStyle/>
                    <a:p>
                      <a:pPr algn="l" fontAlgn="ctr"/>
                      <a:r>
                        <a:rPr lang="en-US" sz="1800" b="1" u="none" strike="noStrike" dirty="0">
                          <a:solidFill>
                            <a:srgbClr val="FF0000"/>
                          </a:solidFill>
                          <a:effectLst/>
                          <a:latin typeface="+mj-lt"/>
                          <a:cs typeface="+mj-cs"/>
                        </a:rPr>
                        <a:t> </a:t>
                      </a:r>
                      <a:r>
                        <a:rPr lang="en-US" sz="1800" b="1" i="0" u="none" strike="noStrike" dirty="0">
                          <a:solidFill>
                            <a:srgbClr val="178ACB"/>
                          </a:solidFill>
                          <a:effectLst/>
                          <a:latin typeface="+mj-lt"/>
                          <a:ea typeface="+mn-ea"/>
                          <a:cs typeface="+mn-cs"/>
                        </a:rPr>
                        <a:t>Work Measurements</a:t>
                      </a:r>
                      <a:endParaRPr lang="en-US" sz="1800" b="1" i="0" u="none" strike="noStrike" dirty="0">
                        <a:solidFill>
                          <a:srgbClr val="178ACB"/>
                        </a:solidFill>
                        <a:effectLst/>
                        <a:latin typeface="+mj-lt"/>
                        <a:cs typeface="+mj-cs"/>
                      </a:endParaRPr>
                    </a:p>
                  </a:txBody>
                  <a:tcPr marL="9525" marR="9525" marT="9525" marB="0" anchor="ctr"/>
                </a:tc>
                <a:extLst>
                  <a:ext uri="{0D108BD9-81ED-4DB2-BD59-A6C34878D82A}">
                    <a16:rowId xmlns:a16="http://schemas.microsoft.com/office/drawing/2014/main" val="2178118339"/>
                  </a:ext>
                </a:extLst>
              </a:tr>
              <a:tr h="256206">
                <a:tc>
                  <a:txBody>
                    <a:bodyPr/>
                    <a:lstStyle/>
                    <a:p>
                      <a:pPr algn="l" fontAlgn="ctr"/>
                      <a:r>
                        <a:rPr lang="en-US" sz="1800" b="1" u="none" strike="noStrike" dirty="0">
                          <a:solidFill>
                            <a:srgbClr val="FF0000"/>
                          </a:solidFill>
                          <a:effectLst/>
                          <a:latin typeface="+mj-lt"/>
                          <a:cs typeface="+mj-cs"/>
                        </a:rPr>
                        <a:t> Hydraulics and Pneumatics </a:t>
                      </a:r>
                      <a:endParaRPr lang="en-US"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634959088"/>
                  </a:ext>
                </a:extLst>
              </a:tr>
              <a:tr h="347710">
                <a:tc>
                  <a:txBody>
                    <a:bodyPr/>
                    <a:lstStyle/>
                    <a:p>
                      <a:pPr algn="l" fontAlgn="ctr"/>
                      <a:r>
                        <a:rPr lang="en-US" sz="1800" b="1" u="none" strike="noStrike" dirty="0">
                          <a:solidFill>
                            <a:srgbClr val="FF0000"/>
                          </a:solidFill>
                          <a:effectLst/>
                          <a:latin typeface="+mj-lt"/>
                          <a:cs typeface="+mj-cs"/>
                        </a:rPr>
                        <a:t> Automatic Control Lab</a:t>
                      </a:r>
                      <a:endParaRPr lang="en-US"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2988998064"/>
                  </a:ext>
                </a:extLst>
              </a:tr>
              <a:tr h="223380">
                <a:tc>
                  <a:txBody>
                    <a:bodyPr/>
                    <a:lstStyle/>
                    <a:p>
                      <a:pPr algn="l" fontAlgn="ctr"/>
                      <a:r>
                        <a:rPr lang="en-US" sz="1800" b="1" i="0" u="none" strike="noStrike" dirty="0">
                          <a:solidFill>
                            <a:srgbClr val="FF0000"/>
                          </a:solidFill>
                          <a:effectLst/>
                          <a:latin typeface="+mj-lt"/>
                          <a:cs typeface="+mj-cs"/>
                        </a:rPr>
                        <a:t> AutoCAD</a:t>
                      </a:r>
                    </a:p>
                  </a:txBody>
                  <a:tcPr marL="9525" marR="9525" marT="9525" marB="0" anchor="ctr"/>
                </a:tc>
                <a:extLst>
                  <a:ext uri="{0D108BD9-81ED-4DB2-BD59-A6C34878D82A}">
                    <a16:rowId xmlns:a16="http://schemas.microsoft.com/office/drawing/2014/main" val="907328721"/>
                  </a:ext>
                </a:extLst>
              </a:tr>
              <a:tr h="266027">
                <a:tc>
                  <a:txBody>
                    <a:bodyPr/>
                    <a:lstStyle/>
                    <a:p>
                      <a:pPr algn="l" fontAlgn="ctr"/>
                      <a:r>
                        <a:rPr lang="en-US" sz="1800" b="1" u="none" strike="noStrike" dirty="0">
                          <a:solidFill>
                            <a:srgbClr val="FF0000"/>
                          </a:solidFill>
                          <a:effectLst/>
                          <a:latin typeface="+mj-lt"/>
                          <a:cs typeface="+mj-cs"/>
                        </a:rPr>
                        <a:t> </a:t>
                      </a:r>
                      <a:r>
                        <a:rPr lang="en-US" sz="1800" b="1" i="0" u="none" strike="noStrike" dirty="0">
                          <a:solidFill>
                            <a:srgbClr val="FF0000"/>
                          </a:solidFill>
                          <a:effectLst/>
                          <a:latin typeface="+mj-lt"/>
                          <a:ea typeface="+mn-ea"/>
                          <a:cs typeface="+mn-cs"/>
                        </a:rPr>
                        <a:t>Mechatronics Systems</a:t>
                      </a:r>
                      <a:r>
                        <a:rPr lang="en-US" sz="1800" b="1" i="0" u="none" strike="noStrike" baseline="0" dirty="0">
                          <a:solidFill>
                            <a:srgbClr val="FF0000"/>
                          </a:solidFill>
                          <a:effectLst/>
                          <a:latin typeface="+mj-lt"/>
                          <a:ea typeface="+mn-ea"/>
                          <a:cs typeface="+mn-cs"/>
                        </a:rPr>
                        <a:t> Design</a:t>
                      </a:r>
                      <a:endParaRPr lang="en-US"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2747767809"/>
                  </a:ext>
                </a:extLst>
              </a:tr>
              <a:tr h="223380">
                <a:tc>
                  <a:txBody>
                    <a:bodyPr/>
                    <a:lstStyle/>
                    <a:p>
                      <a:pPr algn="l" fontAlgn="ctr"/>
                      <a:r>
                        <a:rPr lang="en-US" sz="1800" b="1" i="0" u="none" strike="noStrike" dirty="0">
                          <a:solidFill>
                            <a:srgbClr val="FF0000"/>
                          </a:solidFill>
                          <a:effectLst/>
                          <a:latin typeface="+mj-lt"/>
                          <a:cs typeface="+mj-cs"/>
                        </a:rPr>
                        <a:t> </a:t>
                      </a:r>
                      <a:r>
                        <a:rPr lang="en-US" sz="1800" b="1" u="none" strike="noStrike" dirty="0">
                          <a:solidFill>
                            <a:srgbClr val="FF0000"/>
                          </a:solidFill>
                          <a:effectLst/>
                          <a:latin typeface="+mj-lt"/>
                          <a:ea typeface="+mn-ea"/>
                          <a:cs typeface="+mn-cs"/>
                        </a:rPr>
                        <a:t>Sensors and Actuators </a:t>
                      </a:r>
                      <a:endParaRPr lang="en-US"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1510496970"/>
                  </a:ext>
                </a:extLst>
              </a:tr>
              <a:tr h="266027">
                <a:tc>
                  <a:txBody>
                    <a:bodyPr/>
                    <a:lstStyle/>
                    <a:p>
                      <a:pPr algn="l" fontAlgn="ctr"/>
                      <a:r>
                        <a:rPr lang="en-US" sz="1800" b="1" u="none" strike="noStrike" dirty="0">
                          <a:solidFill>
                            <a:srgbClr val="FF0000"/>
                          </a:solidFill>
                          <a:effectLst/>
                          <a:latin typeface="+mj-lt"/>
                          <a:cs typeface="+mj-cs"/>
                        </a:rPr>
                        <a:t> Instrumentation and Measurements </a:t>
                      </a:r>
                      <a:endParaRPr lang="en-US"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275137437"/>
                  </a:ext>
                </a:extLst>
              </a:tr>
              <a:tr h="223380">
                <a:tc>
                  <a:txBody>
                    <a:bodyPr/>
                    <a:lstStyle/>
                    <a:p>
                      <a:pPr algn="l" rtl="1" fontAlgn="ctr"/>
                      <a:r>
                        <a:rPr lang="en-US" sz="1800" b="1" i="0" u="none" strike="noStrike" dirty="0">
                          <a:solidFill>
                            <a:srgbClr val="FF0000"/>
                          </a:solidFill>
                          <a:effectLst/>
                          <a:latin typeface="+mj-lt"/>
                          <a:cs typeface="+mj-cs"/>
                        </a:rPr>
                        <a:t> PLC</a:t>
                      </a:r>
                      <a:endParaRPr lang="ar-JO" sz="1800" b="1" i="0" u="none" strike="noStrike" dirty="0">
                        <a:solidFill>
                          <a:srgbClr val="FF0000"/>
                        </a:solidFill>
                        <a:effectLst/>
                        <a:latin typeface="+mj-lt"/>
                        <a:cs typeface="+mj-cs"/>
                      </a:endParaRPr>
                    </a:p>
                  </a:txBody>
                  <a:tcPr marL="9525" marR="9525" marT="9525" marB="0" anchor="ctr"/>
                </a:tc>
                <a:extLst>
                  <a:ext uri="{0D108BD9-81ED-4DB2-BD59-A6C34878D82A}">
                    <a16:rowId xmlns:a16="http://schemas.microsoft.com/office/drawing/2014/main" val="3949155135"/>
                  </a:ext>
                </a:extLst>
              </a:tr>
              <a:tr h="266027">
                <a:tc>
                  <a:txBody>
                    <a:bodyPr/>
                    <a:lstStyle/>
                    <a:p>
                      <a:pPr algn="l" fontAlgn="ctr"/>
                      <a:r>
                        <a:rPr lang="en-US" sz="1800" b="1" u="none" strike="noStrike" dirty="0">
                          <a:solidFill>
                            <a:srgbClr val="00B050"/>
                          </a:solidFill>
                          <a:effectLst/>
                          <a:latin typeface="+mn-lt"/>
                          <a:ea typeface="+mn-ea"/>
                          <a:cs typeface="+mn-cs"/>
                        </a:rPr>
                        <a:t> Thermo-fluid</a:t>
                      </a:r>
                      <a:endParaRPr lang="en-US" sz="1800" b="1" i="0" u="none" strike="noStrike" dirty="0">
                        <a:solidFill>
                          <a:srgbClr val="00B050"/>
                        </a:solidFill>
                        <a:effectLst/>
                        <a:latin typeface="+mj-lt"/>
                        <a:cs typeface="+mj-cs"/>
                      </a:endParaRPr>
                    </a:p>
                  </a:txBody>
                  <a:tcPr marL="9525" marR="9525" marT="9525" marB="0" anchor="ctr"/>
                </a:tc>
                <a:extLst>
                  <a:ext uri="{0D108BD9-81ED-4DB2-BD59-A6C34878D82A}">
                    <a16:rowId xmlns:a16="http://schemas.microsoft.com/office/drawing/2014/main" val="1512066619"/>
                  </a:ext>
                </a:extLst>
              </a:tr>
              <a:tr h="266027">
                <a:tc>
                  <a:txBody>
                    <a:bodyPr/>
                    <a:lstStyle/>
                    <a:p>
                      <a:pPr algn="l" fontAlgn="ctr"/>
                      <a:r>
                        <a:rPr lang="en-US" sz="1800" b="1" i="0" u="none" strike="noStrike" dirty="0">
                          <a:solidFill>
                            <a:srgbClr val="00B050"/>
                          </a:solidFill>
                          <a:effectLst/>
                          <a:latin typeface="+mn-lt"/>
                          <a:ea typeface="+mn-ea"/>
                          <a:cs typeface="+mn-cs"/>
                        </a:rPr>
                        <a:t> Machine Design</a:t>
                      </a:r>
                      <a:endParaRPr lang="en-US" sz="1800" b="1" i="0" u="none" strike="noStrike" dirty="0">
                        <a:solidFill>
                          <a:srgbClr val="00B050"/>
                        </a:solidFill>
                        <a:effectLst/>
                        <a:latin typeface="+mj-lt"/>
                        <a:cs typeface="+mj-cs"/>
                      </a:endParaRPr>
                    </a:p>
                  </a:txBody>
                  <a:tcPr marL="9525" marR="9525" marT="9525" marB="0" anchor="ctr"/>
                </a:tc>
                <a:extLst>
                  <a:ext uri="{0D108BD9-81ED-4DB2-BD59-A6C34878D82A}">
                    <a16:rowId xmlns:a16="http://schemas.microsoft.com/office/drawing/2014/main" val="1353237139"/>
                  </a:ext>
                </a:extLst>
              </a:tr>
              <a:tr h="301222">
                <a:tc>
                  <a:txBody>
                    <a:bodyPr/>
                    <a:lstStyle/>
                    <a:p>
                      <a:pPr algn="l" fontAlgn="ctr"/>
                      <a:r>
                        <a:rPr lang="en-US" sz="1800" b="1" i="0" u="none" strike="noStrike" baseline="0" dirty="0">
                          <a:solidFill>
                            <a:srgbClr val="00B050"/>
                          </a:solidFill>
                          <a:effectLst/>
                          <a:latin typeface="+mj-lt"/>
                          <a:ea typeface="+mn-ea"/>
                          <a:cs typeface="+mj-cs"/>
                        </a:rPr>
                        <a:t> </a:t>
                      </a:r>
                      <a:r>
                        <a:rPr lang="en-US" sz="1800" b="1" u="none" strike="noStrike" dirty="0">
                          <a:solidFill>
                            <a:srgbClr val="00B050"/>
                          </a:solidFill>
                          <a:effectLst/>
                          <a:latin typeface="+mn-lt"/>
                          <a:ea typeface="+mn-ea"/>
                          <a:cs typeface="+mn-cs"/>
                        </a:rPr>
                        <a:t>Applied Thermal A</a:t>
                      </a:r>
                      <a:r>
                        <a:rPr lang="en-US" sz="1800" b="1" u="none" strike="noStrike" baseline="0" dirty="0">
                          <a:solidFill>
                            <a:srgbClr val="00B050"/>
                          </a:solidFill>
                          <a:effectLst/>
                          <a:latin typeface="+mn-lt"/>
                          <a:ea typeface="+mn-ea"/>
                          <a:cs typeface="+mn-cs"/>
                        </a:rPr>
                        <a:t> &amp; B</a:t>
                      </a:r>
                      <a:endParaRPr lang="en-US" sz="1800" b="1" i="0" u="none" strike="noStrike" dirty="0">
                        <a:solidFill>
                          <a:srgbClr val="00B050"/>
                        </a:solidFill>
                        <a:effectLst/>
                        <a:latin typeface="+mj-lt"/>
                        <a:cs typeface="+mj-cs"/>
                      </a:endParaRPr>
                    </a:p>
                  </a:txBody>
                  <a:tcPr marL="9525" marR="9525" marT="9525" marB="0" anchor="ctr"/>
                </a:tc>
                <a:extLst>
                  <a:ext uri="{0D108BD9-81ED-4DB2-BD59-A6C34878D82A}">
                    <a16:rowId xmlns:a16="http://schemas.microsoft.com/office/drawing/2014/main" val="2037394202"/>
                  </a:ext>
                </a:extLst>
              </a:tr>
            </a:tbl>
          </a:graphicData>
        </a:graphic>
      </p:graphicFrame>
      <p:cxnSp>
        <p:nvCxnSpPr>
          <p:cNvPr id="3" name="Straight Arrow Connector 2"/>
          <p:cNvCxnSpPr/>
          <p:nvPr/>
        </p:nvCxnSpPr>
        <p:spPr>
          <a:xfrm flipH="1">
            <a:off x="4514462" y="5610807"/>
            <a:ext cx="990600" cy="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sp>
        <p:nvSpPr>
          <p:cNvPr id="4" name="Right Brace 3"/>
          <p:cNvSpPr/>
          <p:nvPr/>
        </p:nvSpPr>
        <p:spPr>
          <a:xfrm>
            <a:off x="4323129" y="5190931"/>
            <a:ext cx="163340" cy="838200"/>
          </a:xfrm>
          <a:prstGeom prst="rightBrace">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4972440" y="5261076"/>
            <a:ext cx="2375916" cy="830997"/>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algn="ctr">
              <a:defRPr/>
            </a:pPr>
            <a:r>
              <a:rPr lang="en-US" sz="2400" b="1"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MECH </a:t>
            </a:r>
          </a:p>
          <a:p>
            <a:pPr algn="ctr">
              <a:defRPr/>
            </a:pPr>
            <a:r>
              <a:rPr lang="en-US" sz="2400" b="1"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Department</a:t>
            </a:r>
          </a:p>
        </p:txBody>
      </p:sp>
      <p:sp>
        <p:nvSpPr>
          <p:cNvPr id="10"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271612942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46E28D2-13F0-4745-A8D8-567005C25B6F}" type="slidenum">
              <a:rPr lang="en-GB" smtClean="0"/>
              <a:t>13</a:t>
            </a:fld>
            <a:endParaRPr lang="en-GB"/>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718" t="10958" r="20718" b="12585"/>
          <a:stretch/>
        </p:blipFill>
        <p:spPr>
          <a:xfrm>
            <a:off x="6553200" y="1962264"/>
            <a:ext cx="2376323" cy="319041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8998" t="4705" r="18997" b="3211"/>
          <a:stretch/>
        </p:blipFill>
        <p:spPr>
          <a:xfrm>
            <a:off x="152400" y="2226057"/>
            <a:ext cx="2185916" cy="244614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809" y="1925591"/>
            <a:ext cx="672175" cy="547046"/>
          </a:xfrm>
          <a:prstGeom prst="rect">
            <a:avLst/>
          </a:prstGeom>
        </p:spPr>
      </p:pic>
      <p:sp>
        <p:nvSpPr>
          <p:cNvPr id="17" name="Oval 16"/>
          <p:cNvSpPr/>
          <p:nvPr/>
        </p:nvSpPr>
        <p:spPr>
          <a:xfrm>
            <a:off x="609600" y="3190188"/>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17" idx="0"/>
            <a:endCxn id="18" idx="1"/>
          </p:cNvCxnSpPr>
          <p:nvPr/>
        </p:nvCxnSpPr>
        <p:spPr>
          <a:xfrm rot="5400000" flipH="1" flipV="1">
            <a:off x="256597" y="2574977"/>
            <a:ext cx="991074" cy="239349"/>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1904507"/>
            <a:ext cx="621875" cy="621875"/>
          </a:xfrm>
          <a:prstGeom prst="rect">
            <a:avLst/>
          </a:prstGeom>
        </p:spPr>
      </p:pic>
      <p:sp>
        <p:nvSpPr>
          <p:cNvPr id="27" name="Oval 26"/>
          <p:cNvSpPr/>
          <p:nvPr/>
        </p:nvSpPr>
        <p:spPr>
          <a:xfrm>
            <a:off x="8027670" y="24460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848600" y="24269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77150" y="2571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216140" y="2586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53300" y="2590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391400" y="27432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848600" y="30899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103870" y="3185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279130" y="32346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82940" y="34328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435340" y="3592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690610" y="35433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785860" y="35458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751570" y="3211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515350" y="29489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309610" y="2990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8126730" y="32842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161020" y="3630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8321040" y="3733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7947660" y="3890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959090" y="36195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08570" y="37795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741920" y="39433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7620000" y="40576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966710" y="41910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8244840" y="4389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8500110" y="4491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7479030" y="4495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7768590" y="4480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174230" y="4773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490460" y="4777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627620" y="48006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183880" y="4812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8294370" y="4861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53400" y="4530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658100" y="4659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26680" y="46748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71410" y="4354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269480" y="4396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277100" y="42405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368540" y="3897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379970" y="3714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673340" y="33947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82740" y="3669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777990" y="40767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915150" y="42976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7021830" y="41681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50430" y="41452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7360920" y="3246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143750" y="3371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7204710" y="30708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105650" y="32042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953250" y="3348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7018020" y="3387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816090" y="34442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873240" y="35204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911340" y="36423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945630" y="37223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071360" y="38747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7128510" y="40195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231380" y="4015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7204710" y="3947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7018020" y="26517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Elbow Connector 89"/>
          <p:cNvCxnSpPr>
            <a:stCxn id="93" idx="0"/>
            <a:endCxn id="25" idx="3"/>
          </p:cNvCxnSpPr>
          <p:nvPr/>
        </p:nvCxnSpPr>
        <p:spPr>
          <a:xfrm rot="16200000" flipV="1">
            <a:off x="6966905" y="2195016"/>
            <a:ext cx="999565" cy="104042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7964039" y="3215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89" name="Left-Right Arrow 16388"/>
          <p:cNvSpPr/>
          <p:nvPr/>
        </p:nvSpPr>
        <p:spPr>
          <a:xfrm>
            <a:off x="3137855" y="2346960"/>
            <a:ext cx="2500090" cy="609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Students Exchange</a:t>
            </a:r>
          </a:p>
        </p:txBody>
      </p:sp>
      <p:sp>
        <p:nvSpPr>
          <p:cNvPr id="98" name="Left-Right Arrow 97"/>
          <p:cNvSpPr/>
          <p:nvPr/>
        </p:nvSpPr>
        <p:spPr>
          <a:xfrm>
            <a:off x="3124200" y="3230880"/>
            <a:ext cx="2500090" cy="609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Faculty Exchange</a:t>
            </a:r>
          </a:p>
        </p:txBody>
      </p:sp>
      <p:sp>
        <p:nvSpPr>
          <p:cNvPr id="99" name="Left-Right Arrow 98"/>
          <p:cNvSpPr/>
          <p:nvPr/>
        </p:nvSpPr>
        <p:spPr>
          <a:xfrm>
            <a:off x="3133747" y="4074926"/>
            <a:ext cx="2500090" cy="609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Staff Exchange</a:t>
            </a:r>
          </a:p>
        </p:txBody>
      </p:sp>
    </p:spTree>
    <p:extLst>
      <p:ext uri="{BB962C8B-B14F-4D97-AF65-F5344CB8AC3E}">
        <p14:creationId xmlns:p14="http://schemas.microsoft.com/office/powerpoint/2010/main" val="365337864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nvGraphicFramePr>
        <p:xfrm>
          <a:off x="1158240" y="1742440"/>
          <a:ext cx="7086600" cy="414528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3597981879"/>
                    </a:ext>
                  </a:extLst>
                </a:gridCol>
                <a:gridCol w="2667000">
                  <a:extLst>
                    <a:ext uri="{9D8B030D-6E8A-4147-A177-3AD203B41FA5}">
                      <a16:colId xmlns:a16="http://schemas.microsoft.com/office/drawing/2014/main" val="216487521"/>
                    </a:ext>
                  </a:extLst>
                </a:gridCol>
              </a:tblGrid>
              <a:tr h="309033">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t>MECH Partner Universities </a:t>
                      </a:r>
                      <a:r>
                        <a:rPr lang="en-US" sz="2400" dirty="0"/>
                        <a:t>(20)</a:t>
                      </a:r>
                      <a:endParaRPr lang="en-US" sz="1600" dirty="0"/>
                    </a:p>
                  </a:txBody>
                  <a:tcPr anchor="ct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600" dirty="0"/>
                    </a:p>
                  </a:txBody>
                  <a:tcPr/>
                </a:tc>
                <a:extLst>
                  <a:ext uri="{0D108BD9-81ED-4DB2-BD59-A6C34878D82A}">
                    <a16:rowId xmlns:a16="http://schemas.microsoft.com/office/drawing/2014/main" val="1988865505"/>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RWTH Aachen</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Magdeburg</a:t>
                      </a:r>
                      <a:endParaRPr lang="en-US" sz="1600" dirty="0"/>
                    </a:p>
                  </a:txBody>
                  <a:tcPr/>
                </a:tc>
                <a:extLst>
                  <a:ext uri="{0D108BD9-81ED-4DB2-BD59-A6C34878D82A}">
                    <a16:rowId xmlns:a16="http://schemas.microsoft.com/office/drawing/2014/main" val="428170916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Aalen</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Merseburg</a:t>
                      </a:r>
                      <a:endParaRPr lang="en-US" sz="1600" dirty="0"/>
                    </a:p>
                  </a:txBody>
                  <a:tcPr/>
                </a:tc>
                <a:extLst>
                  <a:ext uri="{0D108BD9-81ED-4DB2-BD59-A6C34878D82A}">
                    <a16:rowId xmlns:a16="http://schemas.microsoft.com/office/drawing/2014/main" val="1742853373"/>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DHBW Karlsruhe</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Osnabrück</a:t>
                      </a:r>
                      <a:endParaRPr lang="en-US" sz="1600" dirty="0"/>
                    </a:p>
                  </a:txBody>
                  <a:tcPr/>
                </a:tc>
                <a:extLst>
                  <a:ext uri="{0D108BD9-81ED-4DB2-BD59-A6C34878D82A}">
                    <a16:rowId xmlns:a16="http://schemas.microsoft.com/office/drawing/2014/main" val="3132498759"/>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DHBW Stuttgart</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TH Ulm</a:t>
                      </a:r>
                      <a:endParaRPr lang="en-US" sz="1600" dirty="0"/>
                    </a:p>
                  </a:txBody>
                  <a:tcPr/>
                </a:tc>
                <a:extLst>
                  <a:ext uri="{0D108BD9-81ED-4DB2-BD59-A6C34878D82A}">
                    <a16:rowId xmlns:a16="http://schemas.microsoft.com/office/drawing/2014/main" val="2468389810"/>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TH </a:t>
                      </a:r>
                      <a:r>
                        <a:rPr lang="en-US" sz="1600" dirty="0" err="1">
                          <a:solidFill>
                            <a:schemeClr val="dk1"/>
                          </a:solidFill>
                          <a:effectLst/>
                          <a:latin typeface="+mn-lt"/>
                          <a:ea typeface="+mn-ea"/>
                          <a:cs typeface="+mn-cs"/>
                        </a:rPr>
                        <a:t>Deggendorf</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Bochum</a:t>
                      </a:r>
                      <a:endParaRPr lang="en-US" sz="1600" dirty="0"/>
                    </a:p>
                  </a:txBody>
                  <a:tcPr/>
                </a:tc>
                <a:extLst>
                  <a:ext uri="{0D108BD9-81ED-4DB2-BD59-A6C34878D82A}">
                    <a16:rowId xmlns:a16="http://schemas.microsoft.com/office/drawing/2014/main" val="68473286"/>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BTU Cottbus</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FH Dortmund</a:t>
                      </a:r>
                      <a:endParaRPr lang="en-US" sz="1600" dirty="0"/>
                    </a:p>
                  </a:txBody>
                  <a:tcPr/>
                </a:tc>
                <a:extLst>
                  <a:ext uri="{0D108BD9-81ED-4DB2-BD59-A6C34878D82A}">
                    <a16:rowId xmlns:a16="http://schemas.microsoft.com/office/drawing/2014/main" val="216505173"/>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Furtwangen</a:t>
                      </a:r>
                      <a:r>
                        <a:rPr lang="en-US" sz="1600" dirty="0">
                          <a:solidFill>
                            <a:schemeClr val="dk1"/>
                          </a:solidFill>
                          <a:effectLst/>
                          <a:latin typeface="+mn-lt"/>
                          <a:ea typeface="+mn-ea"/>
                          <a:cs typeface="+mn-cs"/>
                        </a:rPr>
                        <a:t> (Villingen-Schwenningen)</a:t>
                      </a:r>
                      <a:endParaRPr lang="en-US" sz="16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Darmstadt HS</a:t>
                      </a:r>
                      <a:endParaRPr lang="en-US" sz="1600" b="1" dirty="0">
                        <a:solidFill>
                          <a:schemeClr val="dk1"/>
                        </a:solidFill>
                        <a:effectLst/>
                        <a:latin typeface="+mn-lt"/>
                        <a:ea typeface="+mn-ea"/>
                        <a:cs typeface="+mn-cs"/>
                      </a:endParaRPr>
                    </a:p>
                  </a:txBody>
                  <a:tcPr anchor="ctr"/>
                </a:tc>
                <a:extLst>
                  <a:ext uri="{0D108BD9-81ED-4DB2-BD59-A6C34878D82A}">
                    <a16:rowId xmlns:a16="http://schemas.microsoft.com/office/drawing/2014/main" val="4135793430"/>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Hof</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RheinMain</a:t>
                      </a:r>
                      <a:endParaRPr lang="en-US" sz="1600" b="1" dirty="0"/>
                    </a:p>
                  </a:txBody>
                  <a:tcPr/>
                </a:tc>
                <a:extLst>
                  <a:ext uri="{0D108BD9-81ED-4DB2-BD59-A6C34878D82A}">
                    <a16:rowId xmlns:a16="http://schemas.microsoft.com/office/drawing/2014/main" val="364153935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EAH Jena</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0" dirty="0"/>
                        <a:t>Kassel University</a:t>
                      </a:r>
                      <a:endParaRPr lang="en-US" sz="1600" b="1" dirty="0"/>
                    </a:p>
                  </a:txBody>
                  <a:tcPr/>
                </a:tc>
                <a:extLst>
                  <a:ext uri="{0D108BD9-81ED-4DB2-BD59-A6C34878D82A}">
                    <a16:rowId xmlns:a16="http://schemas.microsoft.com/office/drawing/2014/main" val="3876499477"/>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Freiberg TU</a:t>
                      </a:r>
                      <a:endParaRPr lang="en-US" sz="1600" b="1" dirty="0"/>
                    </a:p>
                  </a:txBody>
                  <a:tcPr/>
                </a:tc>
                <a:tc rowSpan="2">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2000" b="1" dirty="0"/>
                    </a:p>
                  </a:txBody>
                  <a:tcPr anchor="ctr"/>
                </a:tc>
                <a:extLst>
                  <a:ext uri="{0D108BD9-81ED-4DB2-BD59-A6C34878D82A}">
                    <a16:rowId xmlns:a16="http://schemas.microsoft.com/office/drawing/2014/main" val="354098955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0" dirty="0"/>
                        <a:t>Reutlingen HS</a:t>
                      </a:r>
                      <a:endParaRPr lang="en-US" sz="1600" b="1" dirty="0"/>
                    </a:p>
                  </a:txBody>
                  <a:tcPr/>
                </a:tc>
                <a:tc vMerge="1">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600" b="1" dirty="0"/>
                    </a:p>
                  </a:txBody>
                  <a:tcPr/>
                </a:tc>
                <a:extLst>
                  <a:ext uri="{0D108BD9-81ED-4DB2-BD59-A6C34878D82A}">
                    <a16:rowId xmlns:a16="http://schemas.microsoft.com/office/drawing/2014/main" val="4200392869"/>
                  </a:ext>
                </a:extLst>
              </a:tr>
            </a:tbl>
          </a:graphicData>
        </a:graphic>
      </p:graphicFrame>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MECH Partner Universities</a:t>
            </a:r>
          </a:p>
        </p:txBody>
      </p:sp>
      <p:sp>
        <p:nvSpPr>
          <p:cNvPr id="9" name="Star: 5 Points 12">
            <a:extLst>
              <a:ext uri="{FF2B5EF4-FFF2-40B4-BE49-F238E27FC236}">
                <a16:creationId xmlns:a16="http://schemas.microsoft.com/office/drawing/2014/main" id="{A386DA25-EE3E-424B-8099-99A5023D1ED9}"/>
              </a:ext>
            </a:extLst>
          </p:cNvPr>
          <p:cNvSpPr/>
          <p:nvPr/>
        </p:nvSpPr>
        <p:spPr>
          <a:xfrm>
            <a:off x="7088238" y="3574391"/>
            <a:ext cx="228600" cy="228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 name="Rectangle 9">
            <a:extLst>
              <a:ext uri="{FF2B5EF4-FFF2-40B4-BE49-F238E27FC236}">
                <a16:creationId xmlns:a16="http://schemas.microsoft.com/office/drawing/2014/main" id="{BD9359B4-7754-420F-888D-451FC9952449}"/>
              </a:ext>
            </a:extLst>
          </p:cNvPr>
          <p:cNvSpPr/>
          <p:nvPr/>
        </p:nvSpPr>
        <p:spPr>
          <a:xfrm>
            <a:off x="7271795" y="3552810"/>
            <a:ext cx="1981200" cy="338554"/>
          </a:xfrm>
          <a:prstGeom prst="rect">
            <a:avLst/>
          </a:prstGeom>
        </p:spPr>
        <p:txBody>
          <a:bodyPr wrap="square">
            <a:spAutoFit/>
          </a:bodyPr>
          <a:lstStyle/>
          <a:p>
            <a:r>
              <a:rPr lang="en-US" sz="1600" dirty="0">
                <a:solidFill>
                  <a:schemeClr val="accent1"/>
                </a:solidFill>
                <a:latin typeface="Calibri" panose="020F0502020204030204" pitchFamily="34" charset="0"/>
              </a:rPr>
              <a:t>Prof. Ralph Lindken</a:t>
            </a:r>
            <a:endParaRPr lang="en-US" sz="1600" dirty="0">
              <a:solidFill>
                <a:schemeClr val="accent1"/>
              </a:solidFill>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87939515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46E28D2-13F0-4745-A8D8-567005C25B6F}" type="slidenum">
              <a:rPr lang="en-GB" smtClean="0"/>
              <a:t>15</a:t>
            </a:fld>
            <a:endParaRPr lang="en-GB"/>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718" t="10958" r="20718" b="12585"/>
          <a:stretch/>
        </p:blipFill>
        <p:spPr>
          <a:xfrm>
            <a:off x="6553200" y="1962264"/>
            <a:ext cx="2376323" cy="319041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8998" t="4705" r="18997" b="3211"/>
          <a:stretch/>
        </p:blipFill>
        <p:spPr>
          <a:xfrm>
            <a:off x="152400" y="2226057"/>
            <a:ext cx="2185916" cy="244614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809" y="1925591"/>
            <a:ext cx="672175" cy="547046"/>
          </a:xfrm>
          <a:prstGeom prst="rect">
            <a:avLst/>
          </a:prstGeom>
        </p:spPr>
      </p:pic>
      <p:sp>
        <p:nvSpPr>
          <p:cNvPr id="17" name="Oval 16"/>
          <p:cNvSpPr/>
          <p:nvPr/>
        </p:nvSpPr>
        <p:spPr>
          <a:xfrm>
            <a:off x="609600" y="3190188"/>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17" idx="0"/>
            <a:endCxn id="18" idx="1"/>
          </p:cNvCxnSpPr>
          <p:nvPr/>
        </p:nvCxnSpPr>
        <p:spPr>
          <a:xfrm rot="5400000" flipH="1" flipV="1">
            <a:off x="256597" y="2574977"/>
            <a:ext cx="991074" cy="239349"/>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1904507"/>
            <a:ext cx="621875" cy="621875"/>
          </a:xfrm>
          <a:prstGeom prst="rect">
            <a:avLst/>
          </a:prstGeom>
        </p:spPr>
      </p:pic>
      <p:sp>
        <p:nvSpPr>
          <p:cNvPr id="27" name="Oval 26"/>
          <p:cNvSpPr/>
          <p:nvPr/>
        </p:nvSpPr>
        <p:spPr>
          <a:xfrm>
            <a:off x="8027670" y="24460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848600" y="24269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77150" y="2571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216140" y="2586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53300" y="2590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391400" y="27432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848600" y="30899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103870" y="3185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279130" y="32346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82940" y="34328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435340" y="3592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690610" y="35433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785860" y="35458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751570" y="3211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515350" y="29489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309610" y="2990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8126730" y="32842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161020" y="3630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8321040" y="3733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7947660" y="3890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959090" y="36195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08570" y="37795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741920" y="39433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7620000" y="40576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966710" y="41910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8244840" y="4389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8500110" y="4491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7479030" y="4495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7768590" y="4480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174230" y="4773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490460" y="4777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627620" y="48006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183880" y="4812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8294370" y="4861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53400" y="4530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658100" y="4659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26680" y="46748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71410" y="4354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269480" y="4396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277100" y="42405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368540" y="3897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379970" y="3714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673340" y="33947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82740" y="3669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777990" y="40767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915150" y="42976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7021830" y="41681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50430" y="41452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7360920" y="3246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143750" y="3371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7204710" y="30708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105650" y="32042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953250" y="3348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7018020" y="3387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816090" y="34442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873240" y="35204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911340" y="36423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945630" y="37223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071360" y="38747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7128510" y="40195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231380" y="4015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7204710" y="3947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7018020" y="26517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Elbow Connector 89"/>
          <p:cNvCxnSpPr>
            <a:stCxn id="93" idx="0"/>
            <a:endCxn id="25" idx="3"/>
          </p:cNvCxnSpPr>
          <p:nvPr/>
        </p:nvCxnSpPr>
        <p:spPr>
          <a:xfrm rot="16200000" flipV="1">
            <a:off x="6966905" y="2195016"/>
            <a:ext cx="999565" cy="104042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7964039" y="3215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ight Arrow 90"/>
          <p:cNvSpPr/>
          <p:nvPr/>
        </p:nvSpPr>
        <p:spPr>
          <a:xfrm>
            <a:off x="3305664" y="2346490"/>
            <a:ext cx="2277923"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Students Exchange</a:t>
            </a:r>
          </a:p>
        </p:txBody>
      </p:sp>
      <p:sp>
        <p:nvSpPr>
          <p:cNvPr id="92" name="Right Arrow 91"/>
          <p:cNvSpPr/>
          <p:nvPr/>
        </p:nvSpPr>
        <p:spPr>
          <a:xfrm flipH="1">
            <a:off x="3231959" y="3185356"/>
            <a:ext cx="2276856"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Faculty Exchange</a:t>
            </a:r>
          </a:p>
        </p:txBody>
      </p:sp>
      <p:sp>
        <p:nvSpPr>
          <p:cNvPr id="95" name="Right Arrow 94"/>
          <p:cNvSpPr/>
          <p:nvPr/>
        </p:nvSpPr>
        <p:spPr>
          <a:xfrm>
            <a:off x="3364916" y="4072395"/>
            <a:ext cx="2277923"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Staff Exchange</a:t>
            </a:r>
          </a:p>
        </p:txBody>
      </p:sp>
    </p:spTree>
    <p:extLst>
      <p:ext uri="{BB962C8B-B14F-4D97-AF65-F5344CB8AC3E}">
        <p14:creationId xmlns:p14="http://schemas.microsoft.com/office/powerpoint/2010/main" val="306811389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340094" y="1353120"/>
            <a:ext cx="3047632" cy="923330"/>
          </a:xfrm>
          <a:prstGeom prst="rect">
            <a:avLst/>
          </a:prstGeom>
          <a:noFill/>
        </p:spPr>
        <p:txBody>
          <a:bodyPr wrap="square" rtlCol="0">
            <a:spAutoFit/>
          </a:bodyPr>
          <a:lstStyle/>
          <a:p>
            <a:pPr lvl="0" algn="r">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Dr. </a:t>
            </a:r>
            <a:r>
              <a:rPr lang="en-US"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Mutaz M. Ryalat</a:t>
            </a:r>
            <a:endPar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Vice Dean</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School of Applied Technical Sciences</a:t>
            </a:r>
          </a:p>
        </p:txBody>
      </p:sp>
      <p:sp>
        <p:nvSpPr>
          <p:cNvPr id="11" name="TextBox 10"/>
          <p:cNvSpPr txBox="1"/>
          <p:nvPr/>
        </p:nvSpPr>
        <p:spPr>
          <a:xfrm>
            <a:off x="619433" y="3177120"/>
            <a:ext cx="2375916" cy="923330"/>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Dr. Sameer Al-Dahidi</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Exchange Coordinator </a:t>
            </a:r>
          </a:p>
          <a:p>
            <a:pPr algn="ctr">
              <a:defRPr/>
            </a:pPr>
            <a:r>
              <a:rPr lang="en-US"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MECH Department</a:t>
            </a:r>
            <a:endParaRPr lang="en-US" b="1"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endParaRPr>
          </a:p>
        </p:txBody>
      </p:sp>
      <p:sp>
        <p:nvSpPr>
          <p:cNvPr id="12" name="TextBox 11"/>
          <p:cNvSpPr txBox="1"/>
          <p:nvPr/>
        </p:nvSpPr>
        <p:spPr>
          <a:xfrm>
            <a:off x="6097766" y="3182199"/>
            <a:ext cx="1702915" cy="923330"/>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lvl="0" algn="ctr">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Dr. </a:t>
            </a:r>
            <a:r>
              <a:rPr lang="en-US"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Aiman Al-Share</a:t>
            </a:r>
            <a:endPar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Department Chair </a:t>
            </a:r>
          </a:p>
          <a:p>
            <a:pPr lvl="0" algn="ctr">
              <a:defRPr/>
            </a:pPr>
            <a:r>
              <a:rPr lang="en-US"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MECH</a:t>
            </a: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Department</a:t>
            </a:r>
            <a:endParaRPr kumimoji="0" lang="en-US" sz="1800" b="1"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p:txBody>
      </p:sp>
      <p:sp>
        <p:nvSpPr>
          <p:cNvPr id="14" name="TextBox 13">
            <a:extLst>
              <a:ext uri="{FF2B5EF4-FFF2-40B4-BE49-F238E27FC236}">
                <a16:creationId xmlns:a16="http://schemas.microsoft.com/office/drawing/2014/main" id="{0D220DBD-BF18-4CF7-8C40-C74E9DB144FA}"/>
              </a:ext>
            </a:extLst>
          </p:cNvPr>
          <p:cNvSpPr txBox="1"/>
          <p:nvPr/>
        </p:nvSpPr>
        <p:spPr>
          <a:xfrm>
            <a:off x="1807391" y="1371600"/>
            <a:ext cx="3047632" cy="92333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Prof. Safwan </a:t>
            </a:r>
            <a:r>
              <a:rPr kumimoji="0" lang="en-US" sz="1800" b="0" i="0" u="none" strike="noStrike" kern="1200" cap="none" spc="0" normalizeH="0" baseline="0" noProof="0" dirty="0" err="1">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Altarazi</a:t>
            </a:r>
            <a:endPar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Dean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School of Applied Technical Sciences</a:t>
            </a:r>
          </a:p>
        </p:txBody>
      </p:sp>
      <p:pic>
        <p:nvPicPr>
          <p:cNvPr id="21" name="Picture 20" descr="C:\Users\kha\Desktop\hala_photo.jpg">
            <a:extLst>
              <a:ext uri="{FF2B5EF4-FFF2-40B4-BE49-F238E27FC236}">
                <a16:creationId xmlns:a16="http://schemas.microsoft.com/office/drawing/2014/main" id="{DF7931C7-C573-4BC2-8FEB-0D7FEAC1F6B1}"/>
              </a:ext>
            </a:extLst>
          </p:cNvPr>
          <p:cNvPicPr/>
          <p:nvPr/>
        </p:nvPicPr>
        <p:blipFill rotWithShape="1">
          <a:blip r:embed="rId2">
            <a:extLst>
              <a:ext uri="{28A0092B-C50C-407E-A947-70E740481C1C}">
                <a14:useLocalDpi xmlns:a14="http://schemas.microsoft.com/office/drawing/2010/main" val="0"/>
              </a:ext>
            </a:extLst>
          </a:blip>
          <a:srcRect l="20174" t="9257" b="23385"/>
          <a:stretch/>
        </p:blipFill>
        <p:spPr bwMode="auto">
          <a:xfrm>
            <a:off x="3807603" y="4496643"/>
            <a:ext cx="1123950" cy="15544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2" name="TextBox 21">
            <a:extLst>
              <a:ext uri="{FF2B5EF4-FFF2-40B4-BE49-F238E27FC236}">
                <a16:creationId xmlns:a16="http://schemas.microsoft.com/office/drawing/2014/main" id="{F8918DCD-4D10-4168-9E20-F2CB013BB373}"/>
              </a:ext>
            </a:extLst>
          </p:cNvPr>
          <p:cNvSpPr txBox="1"/>
          <p:nvPr/>
        </p:nvSpPr>
        <p:spPr>
          <a:xfrm>
            <a:off x="5124430" y="4781516"/>
            <a:ext cx="2609850" cy="923330"/>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Eng. </a:t>
            </a:r>
            <a:r>
              <a:rPr kumimoji="0" lang="en-US" sz="1800" b="0" i="0" u="none" strike="noStrike" kern="1200" cap="none" spc="0" normalizeH="0" baseline="0" noProof="0" dirty="0" err="1">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Hala</a:t>
            </a: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a:t>
            </a:r>
            <a:r>
              <a:rPr kumimoji="0" lang="en-US" sz="1800" b="0" i="0" u="none" strike="noStrike" kern="1200" cap="none" spc="0" normalizeH="0" baseline="0" noProof="0" dirty="0" err="1">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Qitouqa</a:t>
            </a:r>
            <a:endPar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Exchange Officer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School of Applied Technical Sciences</a:t>
            </a:r>
          </a:p>
        </p:txBody>
      </p:sp>
      <p:pic>
        <p:nvPicPr>
          <p:cNvPr id="15" name="Picture 14">
            <a:extLst>
              <a:ext uri="{FF2B5EF4-FFF2-40B4-BE49-F238E27FC236}">
                <a16:creationId xmlns:a16="http://schemas.microsoft.com/office/drawing/2014/main" id="{BB14EA11-13E8-4993-8D60-919BB99E45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280" y="1299024"/>
            <a:ext cx="1202871" cy="15544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6" name="Slide Number Placeholder 10"/>
          <p:cNvSpPr txBox="1">
            <a:spLocks/>
          </p:cNvSpPr>
          <p:nvPr/>
        </p:nvSpPr>
        <p:spPr>
          <a:xfrm>
            <a:off x="6553200" y="6356352"/>
            <a:ext cx="2133600" cy="365125"/>
          </a:xfrm>
          <a:prstGeom prst="rect">
            <a:avLst/>
          </a:prstGeom>
          <a:noFill/>
          <a:ln>
            <a:noFill/>
          </a:ln>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bg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9F2A066E-F8E7-49E7-A724-EA399B32F87B}" type="slidenum">
              <a:rPr lang="en-US" smtClean="0">
                <a:solidFill>
                  <a:prstClr val="white"/>
                </a:solidFill>
              </a:rPr>
              <a:pPr/>
              <a:t>16</a:t>
            </a:fld>
            <a:endParaRPr lang="en-US" dirty="0">
              <a:solidFill>
                <a:prstClr val="white"/>
              </a:solidFill>
            </a:endParaRPr>
          </a:p>
        </p:txBody>
      </p:sp>
      <p:sp>
        <p:nvSpPr>
          <p:cNvPr id="18" name="Rectangle 2"/>
          <p:cNvSpPr txBox="1">
            <a:spLocks noChangeArrowheads="1"/>
          </p:cNvSpPr>
          <p:nvPr/>
        </p:nvSpPr>
        <p:spPr bwMode="auto">
          <a:xfrm>
            <a:off x="457200" y="274638"/>
            <a:ext cx="8229600" cy="790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r>
              <a:rPr lang="en-US" b="1" dirty="0">
                <a:solidFill>
                  <a:srgbClr val="F7930D"/>
                </a:solidFill>
              </a:rPr>
              <a:t>MECH/SATS GY Committee</a:t>
            </a:r>
            <a:endParaRPr lang="en-US" b="1" dirty="0">
              <a:solidFill>
                <a:srgbClr val="F4A500"/>
              </a:solidFill>
              <a:cs typeface="Times New Roman" panose="02020603050405020304"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5852" y="2628300"/>
            <a:ext cx="1238250" cy="1600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9"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5023" y="2592670"/>
            <a:ext cx="1238250" cy="1600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88832" y="1302750"/>
            <a:ext cx="1238250" cy="1600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91057951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46E28D2-13F0-4745-A8D8-567005C25B6F}" type="slidenum">
              <a:rPr lang="en-GB" smtClean="0"/>
              <a:t>17</a:t>
            </a:fld>
            <a:endParaRPr lang="en-GB"/>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718" t="10958" r="20718" b="12585"/>
          <a:stretch/>
        </p:blipFill>
        <p:spPr>
          <a:xfrm>
            <a:off x="6553200" y="1962264"/>
            <a:ext cx="2376323" cy="319041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8998" t="4705" r="18997" b="3211"/>
          <a:stretch/>
        </p:blipFill>
        <p:spPr>
          <a:xfrm>
            <a:off x="152400" y="2226057"/>
            <a:ext cx="2185916" cy="244614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809" y="1925591"/>
            <a:ext cx="672175" cy="547046"/>
          </a:xfrm>
          <a:prstGeom prst="rect">
            <a:avLst/>
          </a:prstGeom>
        </p:spPr>
      </p:pic>
      <p:sp>
        <p:nvSpPr>
          <p:cNvPr id="17" name="Oval 16"/>
          <p:cNvSpPr/>
          <p:nvPr/>
        </p:nvSpPr>
        <p:spPr>
          <a:xfrm>
            <a:off x="609600" y="3190188"/>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17" idx="0"/>
            <a:endCxn id="18" idx="1"/>
          </p:cNvCxnSpPr>
          <p:nvPr/>
        </p:nvCxnSpPr>
        <p:spPr>
          <a:xfrm rot="5400000" flipH="1" flipV="1">
            <a:off x="256597" y="2574977"/>
            <a:ext cx="991074" cy="239349"/>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1904507"/>
            <a:ext cx="621875" cy="621875"/>
          </a:xfrm>
          <a:prstGeom prst="rect">
            <a:avLst/>
          </a:prstGeom>
        </p:spPr>
      </p:pic>
      <p:sp>
        <p:nvSpPr>
          <p:cNvPr id="27" name="Oval 26"/>
          <p:cNvSpPr/>
          <p:nvPr/>
        </p:nvSpPr>
        <p:spPr>
          <a:xfrm>
            <a:off x="8027670" y="24460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848600" y="24269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77150" y="2571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216140" y="2586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53300" y="2590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391400" y="27432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848600" y="30899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103870" y="3185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279130" y="32346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82940" y="34328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435340" y="3592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690610" y="35433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785860" y="35458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751570" y="3211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515350" y="29489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309610" y="2990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8126730" y="32842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161020" y="3630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8321040" y="3733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7947660" y="3890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959090" y="36195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08570" y="37795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741920" y="39433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7620000" y="40576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966710" y="41910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8244840" y="4389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8500110" y="4491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7479030" y="4495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7768590" y="4480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174230" y="4773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490460" y="4777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627620" y="48006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183880" y="4812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8294370" y="4861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53400" y="4530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658100" y="4659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26680" y="46748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71410" y="4354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269480" y="4396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277100" y="42405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368540" y="3897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379970" y="3714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673340" y="33947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82740" y="3669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777990" y="40767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915150" y="42976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7021830" y="41681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50430" y="41452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7360920" y="3246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143750" y="3371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7204710" y="30708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105650" y="32042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953250" y="3348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7018020" y="3387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816090" y="34442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873240" y="35204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911340" y="36423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945630" y="37223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071360" y="38747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7128510" y="40195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231380" y="4015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7204710" y="3947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7018020" y="26517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Elbow Connector 89"/>
          <p:cNvCxnSpPr>
            <a:stCxn id="93" idx="0"/>
            <a:endCxn id="25" idx="3"/>
          </p:cNvCxnSpPr>
          <p:nvPr/>
        </p:nvCxnSpPr>
        <p:spPr>
          <a:xfrm rot="16200000" flipV="1">
            <a:off x="6966905" y="2195016"/>
            <a:ext cx="999565" cy="104042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7964039" y="3215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ight Arrow 90"/>
          <p:cNvSpPr/>
          <p:nvPr/>
        </p:nvSpPr>
        <p:spPr>
          <a:xfrm>
            <a:off x="3305664" y="2346490"/>
            <a:ext cx="2277923"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Students Exchange</a:t>
            </a:r>
          </a:p>
        </p:txBody>
      </p:sp>
      <p:sp>
        <p:nvSpPr>
          <p:cNvPr id="92"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144053535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F7930D"/>
                </a:solidFill>
                <a:ea typeface="+mn-ea"/>
                <a:cs typeface="+mn-cs"/>
              </a:rPr>
              <a:t>B.Sc. in Mechanical &amp;</a:t>
            </a:r>
            <a:br>
              <a:rPr lang="en-US" sz="4000" b="1" dirty="0">
                <a:solidFill>
                  <a:srgbClr val="F7930D"/>
                </a:solidFill>
                <a:ea typeface="+mn-ea"/>
                <a:cs typeface="+mn-cs"/>
              </a:rPr>
            </a:br>
            <a:r>
              <a:rPr lang="en-US" sz="4000" b="1" dirty="0">
                <a:solidFill>
                  <a:srgbClr val="F7930D"/>
                </a:solidFill>
                <a:ea typeface="+mn-ea"/>
                <a:cs typeface="+mn-cs"/>
              </a:rPr>
              <a:t>Maintenance Engineering</a:t>
            </a:r>
          </a:p>
        </p:txBody>
      </p:sp>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4"/>
          <p:cNvSpPr/>
          <p:nvPr/>
        </p:nvSpPr>
        <p:spPr>
          <a:xfrm>
            <a:off x="685800" y="2066033"/>
            <a:ext cx="7848600" cy="461665"/>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charset="0"/>
                <a:ea typeface="+mn-ea"/>
                <a:cs typeface="+mn-cs"/>
              </a:rPr>
              <a:t>Framework for B.Sc. Degree (Semester Credits - 2020) </a:t>
            </a:r>
          </a:p>
        </p:txBody>
      </p:sp>
      <p:sp>
        <p:nvSpPr>
          <p:cNvPr id="6" name="Content Placeholder 3"/>
          <p:cNvSpPr txBox="1">
            <a:spLocks/>
          </p:cNvSpPr>
          <p:nvPr/>
        </p:nvSpPr>
        <p:spPr>
          <a:xfrm>
            <a:off x="152400" y="1527048"/>
            <a:ext cx="8763000" cy="4797552"/>
          </a:xfrm>
          <a:prstGeom prst="rect">
            <a:avLst/>
          </a:prstGeom>
        </p:spPr>
        <p:txBody>
          <a:bodyPr>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r>
              <a:rPr kumimoji="0" lang="en-US" sz="2000" b="0" i="0" u="none" strike="noStrike" kern="1200" cap="none" spc="0" normalizeH="0" baseline="0" noProof="0" dirty="0">
                <a:ln>
                  <a:noFill/>
                </a:ln>
                <a:solidFill>
                  <a:srgbClr val="1F497D"/>
                </a:solidFill>
                <a:effectLst/>
                <a:uLnTx/>
                <a:uFillTx/>
                <a:latin typeface="Calibri"/>
                <a:ea typeface="+mn-ea"/>
                <a:cs typeface="+mn-cs"/>
              </a:rPr>
              <a:t>6 German-language courses (18 credit-hours).</a:t>
            </a: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r>
              <a:rPr kumimoji="0" lang="en-US" sz="2000" b="0" i="0" u="none" strike="noStrike" kern="1200" cap="none" spc="0" normalizeH="0" baseline="0" noProof="0" dirty="0">
                <a:ln>
                  <a:noFill/>
                </a:ln>
                <a:solidFill>
                  <a:srgbClr val="1F497D"/>
                </a:solidFill>
                <a:effectLst/>
                <a:uLnTx/>
                <a:uFillTx/>
                <a:latin typeface="Calibri"/>
                <a:ea typeface="+mn-ea"/>
                <a:cs typeface="+mn-cs"/>
              </a:rPr>
              <a:t>International Internship in Germany (12 credit-hours).</a:t>
            </a: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r>
              <a:rPr kumimoji="0" lang="en-US" sz="2000" b="0" i="0" u="none" strike="noStrike" kern="1200" cap="none" spc="0" normalizeH="0" baseline="0" noProof="0" dirty="0">
                <a:ln>
                  <a:noFill/>
                </a:ln>
                <a:solidFill>
                  <a:srgbClr val="1F497D"/>
                </a:solidFill>
                <a:effectLst/>
                <a:uLnTx/>
                <a:uFillTx/>
                <a:latin typeface="Calibri"/>
                <a:ea typeface="+mn-ea"/>
                <a:cs typeface="+mn-cs"/>
              </a:rPr>
              <a:t>4 elective courses to be studied in Germany (12 credit-hours).</a:t>
            </a: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a:p>
            <a:pPr marL="548640" marR="0" lvl="1" indent="-274320" algn="l" defTabSz="914400" rtl="0" eaLnBrk="1" fontAlgn="auto" latinLnBrk="0" hangingPunct="1">
              <a:lnSpc>
                <a:spcPct val="100000"/>
              </a:lnSpc>
              <a:spcBef>
                <a:spcPct val="20000"/>
              </a:spcBef>
              <a:spcAft>
                <a:spcPts val="0"/>
              </a:spcAft>
              <a:buClr>
                <a:srgbClr val="C0504D"/>
              </a:buClr>
              <a:buSzPct val="70000"/>
              <a:buFont typeface="Wingdings"/>
              <a:buChar char=""/>
              <a:tabLst/>
              <a:defRPr/>
            </a:pPr>
            <a:endParaRPr kumimoji="0" lang="en-US" sz="1200" b="0" i="0" u="none" strike="noStrike" kern="1200" cap="none" spc="0" normalizeH="0" baseline="0" noProof="0" dirty="0">
              <a:ln>
                <a:noFill/>
              </a:ln>
              <a:solidFill>
                <a:srgbClr val="1F497D"/>
              </a:solidFill>
              <a:effectLst/>
              <a:uLnTx/>
              <a:uFillTx/>
              <a:latin typeface="Calibri"/>
              <a:ea typeface="+mn-ea"/>
              <a:cs typeface="+mn-cs"/>
            </a:endParaRPr>
          </a:p>
        </p:txBody>
      </p:sp>
      <p:pic>
        <p:nvPicPr>
          <p:cNvPr id="4" name="Picture 3"/>
          <p:cNvPicPr>
            <a:picLocks noChangeAspect="1"/>
          </p:cNvPicPr>
          <p:nvPr/>
        </p:nvPicPr>
        <p:blipFill>
          <a:blip r:embed="rId2"/>
          <a:stretch>
            <a:fillRect/>
          </a:stretch>
        </p:blipFill>
        <p:spPr>
          <a:xfrm>
            <a:off x="893205" y="2647561"/>
            <a:ext cx="7301027" cy="1562876"/>
          </a:xfrm>
          <a:prstGeom prst="rect">
            <a:avLst/>
          </a:prstGeom>
        </p:spPr>
      </p:pic>
      <p:sp>
        <p:nvSpPr>
          <p:cNvPr id="8"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22836119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ea typeface="+mn-ea"/>
                <a:cs typeface="+mn-cs"/>
              </a:rPr>
              <a:t>Students Exchange Structure</a:t>
            </a:r>
          </a:p>
        </p:txBody>
      </p:sp>
      <p:graphicFrame>
        <p:nvGraphicFramePr>
          <p:cNvPr id="2" name="Diagram 1"/>
          <p:cNvGraphicFramePr/>
          <p:nvPr>
            <p:extLst>
              <p:ext uri="{D42A27DB-BD31-4B8C-83A1-F6EECF244321}">
                <p14:modId xmlns:p14="http://schemas.microsoft.com/office/powerpoint/2010/main" val="953515591"/>
              </p:ext>
            </p:extLst>
          </p:nvPr>
        </p:nvGraphicFramePr>
        <p:xfrm>
          <a:off x="1897224" y="1457446"/>
          <a:ext cx="6096000" cy="2775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383175" y="1372133"/>
            <a:ext cx="6085332" cy="307777"/>
          </a:xfrm>
          <a:prstGeom prst="rect">
            <a:avLst/>
          </a:prstGeom>
        </p:spPr>
        <p:txBody>
          <a:bodyPr>
            <a:spAutoFit/>
          </a:bodyPr>
          <a:lstStyle/>
          <a:p>
            <a:pPr lvl="1"/>
            <a:r>
              <a:rPr lang="en-US" sz="1400" dirty="0">
                <a:latin typeface="Arial Rounded MT Bold" pitchFamily="34" charset="0"/>
                <a:cs typeface="Times New Roman" pitchFamily="18" charset="0"/>
              </a:rPr>
              <a:t>5-year bachelor curriculum, with 4’th year spent in Germany</a:t>
            </a:r>
          </a:p>
        </p:txBody>
      </p:sp>
      <p:sp>
        <p:nvSpPr>
          <p:cNvPr id="5" name="Rectangle 4"/>
          <p:cNvSpPr/>
          <p:nvPr/>
        </p:nvSpPr>
        <p:spPr>
          <a:xfrm>
            <a:off x="5996650" y="2101771"/>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752600" y="2210417"/>
            <a:ext cx="4419600" cy="124690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283825" y="1872123"/>
            <a:ext cx="6085332" cy="307777"/>
          </a:xfrm>
          <a:prstGeom prst="rect">
            <a:avLst/>
          </a:prstGeom>
        </p:spPr>
        <p:txBody>
          <a:bodyPr>
            <a:spAutoFit/>
          </a:bodyPr>
          <a:lstStyle/>
          <a:p>
            <a:pPr lvl="1"/>
            <a:r>
              <a:rPr lang="en-US" sz="1400" b="1" dirty="0">
                <a:solidFill>
                  <a:srgbClr val="FF0000"/>
                </a:solidFill>
                <a:latin typeface="Arial Rounded MT Bold" pitchFamily="34" charset="0"/>
                <a:cs typeface="Times New Roman" pitchFamily="18" charset="0"/>
              </a:rPr>
              <a:t>German Year (GY)</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68946395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4A500"/>
                </a:solidFill>
                <a:cs typeface="Times New Roman" panose="02020603050405020304" pitchFamily="18" charset="0"/>
              </a:rPr>
              <a:t>SATS Programs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9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8" name="Diagram 7"/>
          <p:cNvGraphicFramePr/>
          <p:nvPr>
            <p:extLst>
              <p:ext uri="{D42A27DB-BD31-4B8C-83A1-F6EECF244321}">
                <p14:modId xmlns:p14="http://schemas.microsoft.com/office/powerpoint/2010/main" val="241340430"/>
              </p:ext>
            </p:extLst>
          </p:nvPr>
        </p:nvGraphicFramePr>
        <p:xfrm>
          <a:off x="348343" y="1367860"/>
          <a:ext cx="8338457" cy="4622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1"/>
          <p:cNvSpPr>
            <a:spLocks noGrp="1"/>
          </p:cNvSpPr>
          <p:nvPr>
            <p:ph type="ftr" sz="quarter" idx="11"/>
          </p:nvPr>
        </p:nvSpPr>
        <p:spPr>
          <a:xfrm>
            <a:off x="1954022" y="6412493"/>
            <a:ext cx="5437378" cy="365125"/>
          </a:xfrm>
        </p:spPr>
        <p:txBody>
          <a:bodyPr/>
          <a:lstStyle/>
          <a:p>
            <a:pPr lvl="0">
              <a:defRPr/>
            </a:pPr>
            <a:r>
              <a:rPr kumimoji="0" lang="en-US" sz="1000" b="0" i="0" u="none" strike="noStrike" kern="1200" cap="none" spc="0" normalizeH="0" baseline="0" noProof="0" dirty="0">
                <a:ln>
                  <a:noFill/>
                </a:ln>
                <a:solidFill>
                  <a:prstClr val="white"/>
                </a:solidFill>
                <a:effectLst/>
                <a:uLnTx/>
                <a:uFillTx/>
                <a:latin typeface="Calibri"/>
                <a:ea typeface="+mn-ea"/>
                <a:cs typeface="Arial"/>
              </a:rPr>
              <a:t>Network Meeting Mechanical and Maintenance Engineering, 24 June,2021, </a:t>
            </a:r>
            <a:r>
              <a:rPr lang="en-US" dirty="0">
                <a:solidFill>
                  <a:prstClr val="white"/>
                </a:solidFill>
              </a:rPr>
              <a:t>Virtual</a:t>
            </a:r>
            <a:endParaRPr kumimoji="0" lang="en-US" sz="1000" b="0" i="0" u="none" strike="noStrike" kern="1200" cap="none" spc="0" normalizeH="0" baseline="0" noProof="0" dirty="0">
              <a:ln>
                <a:noFill/>
              </a:ln>
              <a:solidFill>
                <a:prstClr val="white"/>
              </a:solidFill>
              <a:effectLst/>
              <a:uLnTx/>
              <a:uFillTx/>
              <a:latin typeface="Calibri"/>
              <a:ea typeface="+mn-ea"/>
              <a:cs typeface="Aria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Calibri"/>
              <a:ea typeface="+mn-ea"/>
              <a:cs typeface="Arial"/>
            </a:endParaRPr>
          </a:p>
        </p:txBody>
      </p:sp>
    </p:spTree>
    <p:extLst>
      <p:ext uri="{BB962C8B-B14F-4D97-AF65-F5344CB8AC3E}">
        <p14:creationId xmlns:p14="http://schemas.microsoft.com/office/powerpoint/2010/main" val="231330322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ea typeface="+mn-ea"/>
                <a:cs typeface="+mn-cs"/>
              </a:rPr>
              <a:t>Students Exchange Structure</a:t>
            </a:r>
          </a:p>
        </p:txBody>
      </p:sp>
      <p:sp>
        <p:nvSpPr>
          <p:cNvPr id="9" name="TextBox 8"/>
          <p:cNvSpPr txBox="1"/>
          <p:nvPr/>
        </p:nvSpPr>
        <p:spPr>
          <a:xfrm>
            <a:off x="-299603" y="2595603"/>
            <a:ext cx="2375916" cy="369332"/>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b="1" dirty="0">
                <a:solidFill>
                  <a:schemeClr val="tx1"/>
                </a:solidFill>
                <a:latin typeface="Arial" panose="020B0604020202020204" pitchFamily="34" charset="0"/>
                <a:cs typeface="Arial" panose="020B0604020202020204" pitchFamily="34" charset="0"/>
              </a:rPr>
              <a:t>Prerequisites</a:t>
            </a:r>
          </a:p>
        </p:txBody>
      </p:sp>
      <p:sp>
        <p:nvSpPr>
          <p:cNvPr id="11" name="TextBox 10"/>
          <p:cNvSpPr txBox="1"/>
          <p:nvPr/>
        </p:nvSpPr>
        <p:spPr>
          <a:xfrm>
            <a:off x="235350" y="3679810"/>
            <a:ext cx="7924800" cy="2708434"/>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1600" dirty="0">
                <a:solidFill>
                  <a:schemeClr val="tx1"/>
                </a:solidFill>
                <a:latin typeface="Arial" panose="020B0604020202020204" pitchFamily="34" charset="0"/>
                <a:cs typeface="Arial" panose="020B0604020202020204" pitchFamily="34" charset="0"/>
              </a:rPr>
              <a:t>A minimum GPA of 60%</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Successful completion of 90 credit hours excluding all German language courses</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Students must have completed the required 160-hour Field Training in Jordan</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Passed the B1 German language test (2-4 parts)</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Passed the 5</a:t>
            </a:r>
            <a:r>
              <a:rPr lang="en-US" sz="1600" baseline="30000" dirty="0">
                <a:solidFill>
                  <a:schemeClr val="tx1"/>
                </a:solidFill>
                <a:latin typeface="Arial" panose="020B0604020202020204" pitchFamily="34" charset="0"/>
                <a:cs typeface="Arial" panose="020B0604020202020204" pitchFamily="34" charset="0"/>
              </a:rPr>
              <a:t>th</a:t>
            </a:r>
            <a:r>
              <a:rPr lang="en-US" sz="1600" dirty="0">
                <a:solidFill>
                  <a:schemeClr val="tx1"/>
                </a:solidFill>
                <a:latin typeface="Arial" panose="020B0604020202020204" pitchFamily="34" charset="0"/>
                <a:cs typeface="Arial" panose="020B0604020202020204" pitchFamily="34" charset="0"/>
              </a:rPr>
              <a:t> level of the English language courses</a:t>
            </a:r>
          </a:p>
          <a:p>
            <a:pPr marL="285750" lvl="0" indent="-285750" algn="just">
              <a:buFont typeface="Arial" panose="020B0604020202020204" pitchFamily="34" charset="0"/>
              <a:buChar char="•"/>
              <a:defRPr/>
            </a:pPr>
            <a:r>
              <a:rPr lang="en-US" sz="1600" b="1" dirty="0">
                <a:solidFill>
                  <a:srgbClr val="FF0000"/>
                </a:solidFill>
                <a:latin typeface="Arial" panose="020B0604020202020204" pitchFamily="34" charset="0"/>
                <a:cs typeface="Arial" panose="020B0604020202020204" pitchFamily="34" charset="0"/>
              </a:rPr>
              <a:t>Passed all obligatory courses of MECH department</a:t>
            </a:r>
          </a:p>
          <a:p>
            <a:pPr marL="800100" lvl="1" indent="-342900" algn="just">
              <a:buFont typeface="+mj-lt"/>
              <a:buAutoNum type="arabicPeriod"/>
              <a:defRPr/>
            </a:pPr>
            <a:r>
              <a:rPr lang="en-US" sz="1400" dirty="0"/>
              <a:t>Power and Refrigeration Cycles</a:t>
            </a:r>
            <a:endParaRPr lang="en-US" sz="1400" dirty="0">
              <a:latin typeface="Arial" panose="020B0604020202020204" pitchFamily="34" charset="0"/>
              <a:cs typeface="Arial" panose="020B0604020202020204" pitchFamily="34" charset="0"/>
            </a:endParaRPr>
          </a:p>
          <a:p>
            <a:pPr marL="800100" lvl="1" indent="-342900" algn="just">
              <a:buFont typeface="+mj-lt"/>
              <a:buAutoNum type="arabicPeriod"/>
              <a:defRPr/>
            </a:pPr>
            <a:r>
              <a:rPr lang="en-US" sz="1400" dirty="0"/>
              <a:t>Theory of Machines</a:t>
            </a:r>
          </a:p>
          <a:p>
            <a:pPr marL="800100" lvl="1" indent="-342900" algn="just">
              <a:buFont typeface="+mj-lt"/>
              <a:buAutoNum type="arabicPeriod"/>
              <a:defRPr/>
            </a:pPr>
            <a:r>
              <a:rPr lang="en-US" sz="1400" dirty="0"/>
              <a:t>Machine Design</a:t>
            </a:r>
          </a:p>
          <a:p>
            <a:pPr marL="800100" lvl="1" indent="-342900" algn="just">
              <a:buFont typeface="+mj-lt"/>
              <a:buAutoNum type="arabicPeriod"/>
              <a:defRPr/>
            </a:pPr>
            <a:r>
              <a:rPr lang="en-US" sz="1400" dirty="0"/>
              <a:t>Heat Transfer</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lang="en-US" sz="1600" dirty="0">
              <a:solidFill>
                <a:schemeClr val="tx1"/>
              </a:solidFill>
              <a:latin typeface="Arial" panose="020B0604020202020204" pitchFamily="34" charset="0"/>
              <a:cs typeface="Arial" panose="020B0604020202020204" pitchFamily="34" charset="0"/>
            </a:endParaRPr>
          </a:p>
        </p:txBody>
      </p:sp>
      <p:sp>
        <p:nvSpPr>
          <p:cNvPr id="13" name="Down Arrow 12"/>
          <p:cNvSpPr/>
          <p:nvPr/>
        </p:nvSpPr>
        <p:spPr>
          <a:xfrm>
            <a:off x="692550" y="3080796"/>
            <a:ext cx="457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996650" y="1939725"/>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11"/>
          <p:cNvGraphicFramePr/>
          <p:nvPr>
            <p:extLst>
              <p:ext uri="{D42A27DB-BD31-4B8C-83A1-F6EECF244321}">
                <p14:modId xmlns:p14="http://schemas.microsoft.com/office/powerpoint/2010/main" val="4294663395"/>
              </p:ext>
            </p:extLst>
          </p:nvPr>
        </p:nvGraphicFramePr>
        <p:xfrm>
          <a:off x="1897224" y="1457446"/>
          <a:ext cx="6096000" cy="2775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13"/>
          <p:cNvSpPr/>
          <p:nvPr/>
        </p:nvSpPr>
        <p:spPr>
          <a:xfrm>
            <a:off x="5996650" y="2101771"/>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752600" y="2210417"/>
            <a:ext cx="4419600" cy="124690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283825" y="1872123"/>
            <a:ext cx="6085332" cy="307777"/>
          </a:xfrm>
          <a:prstGeom prst="rect">
            <a:avLst/>
          </a:prstGeom>
        </p:spPr>
        <p:txBody>
          <a:bodyPr>
            <a:spAutoFit/>
          </a:bodyPr>
          <a:lstStyle/>
          <a:p>
            <a:pPr lvl="1"/>
            <a:r>
              <a:rPr lang="en-US" sz="1400" b="1" dirty="0">
                <a:solidFill>
                  <a:srgbClr val="FF0000"/>
                </a:solidFill>
                <a:latin typeface="Arial Rounded MT Bold" pitchFamily="34" charset="0"/>
                <a:cs typeface="Times New Roman" pitchFamily="18" charset="0"/>
              </a:rPr>
              <a:t>German Year (GY)</a:t>
            </a:r>
          </a:p>
        </p:txBody>
      </p:sp>
      <p:sp>
        <p:nvSpPr>
          <p:cNvPr id="17" name="Rectangle 16"/>
          <p:cNvSpPr/>
          <p:nvPr/>
        </p:nvSpPr>
        <p:spPr>
          <a:xfrm>
            <a:off x="1383175" y="1372133"/>
            <a:ext cx="6085332" cy="307777"/>
          </a:xfrm>
          <a:prstGeom prst="rect">
            <a:avLst/>
          </a:prstGeom>
        </p:spPr>
        <p:txBody>
          <a:bodyPr>
            <a:spAutoFit/>
          </a:bodyPr>
          <a:lstStyle/>
          <a:p>
            <a:pPr lvl="1"/>
            <a:r>
              <a:rPr lang="en-US" sz="1400" dirty="0">
                <a:latin typeface="Arial Rounded MT Bold" pitchFamily="34" charset="0"/>
                <a:cs typeface="Times New Roman" pitchFamily="18" charset="0"/>
              </a:rPr>
              <a:t>5-year bachelor curriculum, with 4’th year spent in Germany</a:t>
            </a:r>
          </a:p>
        </p:txBody>
      </p:sp>
      <p:sp>
        <p:nvSpPr>
          <p:cNvPr id="18"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301895357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ea typeface="+mn-ea"/>
                <a:cs typeface="+mn-cs"/>
              </a:rPr>
              <a:t>Students Exchange Structure</a:t>
            </a:r>
          </a:p>
        </p:txBody>
      </p:sp>
      <p:sp>
        <p:nvSpPr>
          <p:cNvPr id="5" name="Rectangle 4"/>
          <p:cNvSpPr/>
          <p:nvPr/>
        </p:nvSpPr>
        <p:spPr>
          <a:xfrm>
            <a:off x="5996650" y="1939725"/>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83175" y="1372133"/>
            <a:ext cx="6085332" cy="307777"/>
          </a:xfrm>
          <a:prstGeom prst="rect">
            <a:avLst/>
          </a:prstGeom>
        </p:spPr>
        <p:txBody>
          <a:bodyPr>
            <a:spAutoFit/>
          </a:bodyPr>
          <a:lstStyle/>
          <a:p>
            <a:pPr lvl="1"/>
            <a:r>
              <a:rPr lang="en-US" sz="1400" dirty="0">
                <a:latin typeface="Arial Rounded MT Bold" pitchFamily="34" charset="0"/>
                <a:cs typeface="Times New Roman" pitchFamily="18" charset="0"/>
              </a:rPr>
              <a:t>5-year bachelor curriculum, with 4’th year spent in Germany</a:t>
            </a:r>
          </a:p>
        </p:txBody>
      </p:sp>
      <p:graphicFrame>
        <p:nvGraphicFramePr>
          <p:cNvPr id="14" name="Diagram 13"/>
          <p:cNvGraphicFramePr/>
          <p:nvPr>
            <p:extLst>
              <p:ext uri="{D42A27DB-BD31-4B8C-83A1-F6EECF244321}">
                <p14:modId xmlns:p14="http://schemas.microsoft.com/office/powerpoint/2010/main" val="2243335068"/>
              </p:ext>
            </p:extLst>
          </p:nvPr>
        </p:nvGraphicFramePr>
        <p:xfrm>
          <a:off x="1897224" y="1457446"/>
          <a:ext cx="6096000" cy="2775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15"/>
          <p:cNvSpPr/>
          <p:nvPr/>
        </p:nvSpPr>
        <p:spPr>
          <a:xfrm>
            <a:off x="1283825" y="1872123"/>
            <a:ext cx="6085332" cy="307777"/>
          </a:xfrm>
          <a:prstGeom prst="rect">
            <a:avLst/>
          </a:prstGeom>
        </p:spPr>
        <p:txBody>
          <a:bodyPr>
            <a:spAutoFit/>
          </a:bodyPr>
          <a:lstStyle/>
          <a:p>
            <a:pPr lvl="1"/>
            <a:r>
              <a:rPr lang="en-US" sz="1400" b="1" dirty="0">
                <a:solidFill>
                  <a:srgbClr val="FF0000"/>
                </a:solidFill>
                <a:latin typeface="Arial Rounded MT Bold" pitchFamily="34" charset="0"/>
                <a:cs typeface="Times New Roman" pitchFamily="18" charset="0"/>
              </a:rPr>
              <a:t>German Year (GY)</a:t>
            </a:r>
          </a:p>
        </p:txBody>
      </p:sp>
      <p:sp>
        <p:nvSpPr>
          <p:cNvPr id="17" name="Rectangle 16"/>
          <p:cNvSpPr/>
          <p:nvPr/>
        </p:nvSpPr>
        <p:spPr>
          <a:xfrm>
            <a:off x="5996650" y="2101771"/>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752600" y="2210417"/>
            <a:ext cx="4419600" cy="124690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26670" y="4086761"/>
            <a:ext cx="8688729" cy="1815882"/>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285750" indent="-285750" algn="just">
              <a:buFont typeface="Arial" panose="020B0604020202020204" pitchFamily="34" charset="0"/>
              <a:buChar char="•"/>
              <a:defRPr/>
            </a:pPr>
            <a:r>
              <a:rPr lang="en-US" sz="1600" b="1" dirty="0">
                <a:solidFill>
                  <a:schemeClr val="tx1"/>
                </a:solidFill>
                <a:latin typeface="Arial" panose="020B0604020202020204" pitchFamily="34" charset="0"/>
                <a:cs typeface="Arial" panose="020B0604020202020204" pitchFamily="34" charset="0"/>
              </a:rPr>
              <a:t>1</a:t>
            </a:r>
            <a:r>
              <a:rPr lang="en-US" sz="1600" dirty="0">
                <a:solidFill>
                  <a:schemeClr val="tx1"/>
                </a:solidFill>
                <a:latin typeface="Arial" panose="020B0604020202020204" pitchFamily="34" charset="0"/>
                <a:cs typeface="Arial" panose="020B0604020202020204" pitchFamily="34" charset="0"/>
              </a:rPr>
              <a:t> semester at a German partner university;</a:t>
            </a:r>
          </a:p>
          <a:p>
            <a:pPr marL="28575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Ideally, to study </a:t>
            </a:r>
            <a:r>
              <a:rPr lang="en-US" sz="1600" b="1" dirty="0">
                <a:solidFill>
                  <a:schemeClr val="tx1"/>
                </a:solidFill>
                <a:latin typeface="Arial" panose="020B0604020202020204" pitchFamily="34" charset="0"/>
                <a:cs typeface="Arial" panose="020B0604020202020204" pitchFamily="34" charset="0"/>
              </a:rPr>
              <a:t>4</a:t>
            </a:r>
            <a:r>
              <a:rPr lang="en-US" sz="1600" dirty="0">
                <a:solidFill>
                  <a:schemeClr val="tx1"/>
                </a:solidFill>
                <a:latin typeface="Arial" panose="020B0604020202020204" pitchFamily="34" charset="0"/>
                <a:cs typeface="Arial" panose="020B0604020202020204" pitchFamily="34" charset="0"/>
              </a:rPr>
              <a:t> </a:t>
            </a:r>
            <a:r>
              <a:rPr lang="en-US" sz="1600" u="sng" dirty="0">
                <a:solidFill>
                  <a:schemeClr val="tx1"/>
                </a:solidFill>
                <a:latin typeface="Arial" panose="020B0604020202020204" pitchFamily="34" charset="0"/>
                <a:cs typeface="Arial" panose="020B0604020202020204" pitchFamily="34" charset="0"/>
              </a:rPr>
              <a:t>elective</a:t>
            </a:r>
            <a:r>
              <a:rPr lang="en-US" sz="1600" dirty="0">
                <a:solidFill>
                  <a:schemeClr val="tx1"/>
                </a:solidFill>
                <a:latin typeface="Arial" panose="020B0604020202020204" pitchFamily="34" charset="0"/>
                <a:cs typeface="Arial" panose="020B0604020202020204" pitchFamily="34" charset="0"/>
              </a:rPr>
              <a:t> courses, examples </a:t>
            </a:r>
            <a:r>
              <a:rPr lang="en-US" sz="1600" i="1" dirty="0">
                <a:solidFill>
                  <a:schemeClr val="tx1"/>
                </a:solidFill>
                <a:latin typeface="Arial" panose="020B0604020202020204" pitchFamily="34" charset="0"/>
                <a:cs typeface="Arial" panose="020B0604020202020204" pitchFamily="34" charset="0"/>
              </a:rPr>
              <a:t>Maintenance Costing</a:t>
            </a:r>
            <a:r>
              <a:rPr lang="en-US" sz="1600" dirty="0">
                <a:solidFill>
                  <a:schemeClr val="tx1"/>
                </a:solidFill>
                <a:latin typeface="Arial" panose="020B0604020202020204" pitchFamily="34" charset="0"/>
                <a:cs typeface="Arial" panose="020B0604020202020204" pitchFamily="34" charset="0"/>
              </a:rPr>
              <a:t>, </a:t>
            </a:r>
            <a:r>
              <a:rPr lang="en-US" sz="1600" i="1" dirty="0">
                <a:solidFill>
                  <a:schemeClr val="tx1"/>
                </a:solidFill>
                <a:latin typeface="Arial" panose="020B0604020202020204" pitchFamily="34" charset="0"/>
                <a:cs typeface="Arial" panose="020B0604020202020204" pitchFamily="34" charset="0"/>
              </a:rPr>
              <a:t>Project Management</a:t>
            </a:r>
            <a:r>
              <a:rPr lang="en-US" sz="1600" dirty="0">
                <a:solidFill>
                  <a:schemeClr val="tx1"/>
                </a:solidFill>
                <a:latin typeface="Arial" panose="020B0604020202020204" pitchFamily="34" charset="0"/>
                <a:cs typeface="Arial" panose="020B0604020202020204" pitchFamily="34" charset="0"/>
              </a:rPr>
              <a:t>, </a:t>
            </a:r>
            <a:r>
              <a:rPr lang="en-US" sz="1600" i="1" dirty="0">
                <a:solidFill>
                  <a:schemeClr val="tx1"/>
                </a:solidFill>
                <a:latin typeface="Arial" panose="020B0604020202020204" pitchFamily="34" charset="0"/>
                <a:cs typeface="Arial" panose="020B0604020202020204" pitchFamily="34" charset="0"/>
              </a:rPr>
              <a:t>Applied Thermal Systems</a:t>
            </a:r>
            <a:r>
              <a:rPr lang="en-US" sz="1600" dirty="0">
                <a:solidFill>
                  <a:schemeClr val="tx1"/>
                </a:solidFill>
                <a:latin typeface="Arial" panose="020B0604020202020204" pitchFamily="34" charset="0"/>
                <a:cs typeface="Arial" panose="020B0604020202020204" pitchFamily="34" charset="0"/>
              </a:rPr>
              <a:t>, </a:t>
            </a:r>
            <a:r>
              <a:rPr lang="en-US" sz="1600" i="1" dirty="0">
                <a:solidFill>
                  <a:schemeClr val="tx1"/>
                </a:solidFill>
                <a:latin typeface="Arial" panose="020B0604020202020204" pitchFamily="34" charset="0"/>
                <a:cs typeface="Arial" panose="020B0604020202020204" pitchFamily="34" charset="0"/>
              </a:rPr>
              <a:t>Multibody Dynamics</a:t>
            </a:r>
            <a:r>
              <a:rPr lang="en-US" sz="1600" dirty="0">
                <a:solidFill>
                  <a:schemeClr val="tx1"/>
                </a:solidFill>
                <a:latin typeface="Arial" panose="020B0604020202020204" pitchFamily="34" charset="0"/>
                <a:cs typeface="Arial" panose="020B0604020202020204" pitchFamily="34" charset="0"/>
              </a:rPr>
              <a:t>, etc.;</a:t>
            </a:r>
          </a:p>
          <a:p>
            <a:pPr marL="285750" indent="-285750" algn="just">
              <a:buFont typeface="Arial" panose="020B0604020202020204" pitchFamily="34" charset="0"/>
              <a:buChar char="•"/>
              <a:defRPr/>
            </a:pPr>
            <a:r>
              <a:rPr lang="en-US" sz="1600" b="1" dirty="0">
                <a:solidFill>
                  <a:schemeClr val="tx1"/>
                </a:solidFill>
                <a:latin typeface="Arial" panose="020B0604020202020204" pitchFamily="34" charset="0"/>
                <a:cs typeface="Arial" panose="020B0604020202020204" pitchFamily="34" charset="0"/>
              </a:rPr>
              <a:t>3</a:t>
            </a:r>
            <a:r>
              <a:rPr lang="en-US" sz="1600" dirty="0">
                <a:solidFill>
                  <a:schemeClr val="tx1"/>
                </a:solidFill>
                <a:latin typeface="Arial" panose="020B0604020202020204" pitchFamily="34" charset="0"/>
                <a:cs typeface="Arial" panose="020B0604020202020204" pitchFamily="34" charset="0"/>
              </a:rPr>
              <a:t> compulsory courses are also allowed, examples </a:t>
            </a:r>
            <a:r>
              <a:rPr lang="en-US" sz="1600" i="1" dirty="0">
                <a:solidFill>
                  <a:schemeClr val="tx1"/>
                </a:solidFill>
                <a:latin typeface="Arial" panose="020B0604020202020204" pitchFamily="34" charset="0"/>
                <a:cs typeface="Arial" panose="020B0604020202020204" pitchFamily="34" charset="0"/>
              </a:rPr>
              <a:t>Mechanical Vibrations</a:t>
            </a:r>
            <a:r>
              <a:rPr lang="en-US" sz="1600" dirty="0">
                <a:solidFill>
                  <a:schemeClr val="tx1"/>
                </a:solidFill>
                <a:latin typeface="Arial" panose="020B0604020202020204" pitchFamily="34" charset="0"/>
                <a:cs typeface="Arial" panose="020B0604020202020204" pitchFamily="34" charset="0"/>
              </a:rPr>
              <a:t>, </a:t>
            </a:r>
            <a:r>
              <a:rPr lang="en-US" sz="1600" i="1" dirty="0">
                <a:solidFill>
                  <a:schemeClr val="tx1"/>
                </a:solidFill>
                <a:latin typeface="Arial" panose="020B0604020202020204" pitchFamily="34" charset="0"/>
                <a:cs typeface="Arial" panose="020B0604020202020204" pitchFamily="34" charset="0"/>
              </a:rPr>
              <a:t>Internal Combustion Engines</a:t>
            </a:r>
            <a:r>
              <a:rPr lang="en-US" sz="1600" dirty="0">
                <a:solidFill>
                  <a:schemeClr val="tx1"/>
                </a:solidFill>
                <a:latin typeface="Arial" panose="020B0604020202020204" pitchFamily="34" charset="0"/>
                <a:cs typeface="Arial" panose="020B0604020202020204" pitchFamily="34" charset="0"/>
              </a:rPr>
              <a:t>, </a:t>
            </a:r>
            <a:r>
              <a:rPr lang="en-US" sz="1600" i="1" dirty="0">
                <a:solidFill>
                  <a:schemeClr val="tx1"/>
                </a:solidFill>
                <a:latin typeface="Arial" panose="020B0604020202020204" pitchFamily="34" charset="0"/>
                <a:cs typeface="Arial" panose="020B0604020202020204" pitchFamily="34" charset="0"/>
              </a:rPr>
              <a:t>HVAC</a:t>
            </a:r>
            <a:r>
              <a:rPr lang="en-US" sz="1600" dirty="0">
                <a:solidFill>
                  <a:schemeClr val="tx1"/>
                </a:solidFill>
                <a:latin typeface="Arial" panose="020B0604020202020204" pitchFamily="34" charset="0"/>
                <a:cs typeface="Arial" panose="020B0604020202020204" pitchFamily="34" charset="0"/>
              </a:rPr>
              <a:t>, etc.;</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1600" dirty="0">
                <a:solidFill>
                  <a:schemeClr val="tx1"/>
                </a:solidFill>
                <a:latin typeface="Arial" panose="020B0604020202020204" pitchFamily="34" charset="0"/>
                <a:cs typeface="Arial" panose="020B0604020202020204" pitchFamily="34" charset="0"/>
                <a:sym typeface="Wingdings" panose="05000000000000000000" pitchFamily="2" charset="2"/>
              </a:rPr>
              <a:t>International Office (IO);</a:t>
            </a:r>
          </a:p>
          <a:p>
            <a:pPr marL="285750" indent="-285750" algn="just">
              <a:buFont typeface="Arial" panose="020B0604020202020204" pitchFamily="34" charset="0"/>
              <a:buChar char="•"/>
              <a:defRPr/>
            </a:pPr>
            <a:r>
              <a:rPr lang="en-US" sz="1600" b="1" dirty="0">
                <a:solidFill>
                  <a:schemeClr val="tx1"/>
                </a:solidFill>
                <a:latin typeface="Arial" panose="020B0604020202020204" pitchFamily="34" charset="0"/>
                <a:cs typeface="Arial" panose="020B0604020202020204" pitchFamily="34" charset="0"/>
                <a:sym typeface="Wingdings" panose="05000000000000000000" pitchFamily="2" charset="2"/>
              </a:rPr>
              <a:t>Transcript of Records (</a:t>
            </a:r>
            <a:r>
              <a:rPr lang="en-US" sz="1600" b="1" dirty="0" err="1">
                <a:solidFill>
                  <a:schemeClr val="tx1"/>
                </a:solidFill>
                <a:latin typeface="Arial" panose="020B0604020202020204" pitchFamily="34" charset="0"/>
                <a:cs typeface="Arial" panose="020B0604020202020204" pitchFamily="34" charset="0"/>
                <a:sym typeface="Wingdings" panose="05000000000000000000" pitchFamily="2" charset="2"/>
              </a:rPr>
              <a:t>ToR</a:t>
            </a:r>
            <a:r>
              <a:rPr lang="en-US" sz="1600" b="1" dirty="0">
                <a:solidFill>
                  <a:schemeClr val="tx1"/>
                </a:solidFill>
                <a:latin typeface="Arial" panose="020B0604020202020204" pitchFamily="34" charset="0"/>
                <a:cs typeface="Arial" panose="020B0604020202020204" pitchFamily="34" charset="0"/>
                <a:sym typeface="Wingdings" panose="05000000000000000000" pitchFamily="2" charset="2"/>
              </a:rPr>
              <a:t>) for credits transfer;</a:t>
            </a:r>
          </a:p>
        </p:txBody>
      </p:sp>
      <p:sp>
        <p:nvSpPr>
          <p:cNvPr id="19" name="Down Arrow 18"/>
          <p:cNvSpPr/>
          <p:nvPr/>
        </p:nvSpPr>
        <p:spPr>
          <a:xfrm>
            <a:off x="2957273" y="3562939"/>
            <a:ext cx="457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239977202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rPr>
              <a:t>Student Exchange Structure</a:t>
            </a:r>
            <a:endParaRPr lang="en-US" sz="4000" b="1" dirty="0">
              <a:solidFill>
                <a:srgbClr val="F7930D"/>
              </a:solidFill>
              <a:ea typeface="+mn-ea"/>
              <a:cs typeface="+mn-cs"/>
            </a:endParaRPr>
          </a:p>
        </p:txBody>
      </p:sp>
      <p:pic>
        <p:nvPicPr>
          <p:cNvPr id="4" name="Picture 3"/>
          <p:cNvPicPr>
            <a:picLocks noChangeAspect="1"/>
          </p:cNvPicPr>
          <p:nvPr/>
        </p:nvPicPr>
        <p:blipFill rotWithShape="1">
          <a:blip r:embed="rId2"/>
          <a:srcRect t="5872"/>
          <a:stretch/>
        </p:blipFill>
        <p:spPr>
          <a:xfrm>
            <a:off x="304800" y="1219200"/>
            <a:ext cx="3635455" cy="4800386"/>
          </a:xfrm>
          <a:prstGeom prst="rect">
            <a:avLst/>
          </a:prstGeom>
        </p:spPr>
      </p:pic>
      <p:pic>
        <p:nvPicPr>
          <p:cNvPr id="6" name="Picture 5"/>
          <p:cNvPicPr>
            <a:picLocks noChangeAspect="1"/>
          </p:cNvPicPr>
          <p:nvPr/>
        </p:nvPicPr>
        <p:blipFill rotWithShape="1">
          <a:blip r:embed="rId3"/>
          <a:srcRect l="5124" t="20117" r="6167" b="16042"/>
          <a:stretch/>
        </p:blipFill>
        <p:spPr>
          <a:xfrm>
            <a:off x="3820534" y="2262241"/>
            <a:ext cx="4866266" cy="2690759"/>
          </a:xfrm>
          <a:prstGeom prst="rect">
            <a:avLst/>
          </a:prstGeom>
        </p:spPr>
      </p:pic>
      <p:sp>
        <p:nvSpPr>
          <p:cNvPr id="12" name="TextBox 11"/>
          <p:cNvSpPr txBox="1"/>
          <p:nvPr/>
        </p:nvSpPr>
        <p:spPr>
          <a:xfrm>
            <a:off x="-421894" y="730683"/>
            <a:ext cx="2375916" cy="646331"/>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b="1" dirty="0">
                <a:solidFill>
                  <a:schemeClr val="tx1"/>
                </a:solidFill>
                <a:latin typeface="Arial" panose="020B0604020202020204" pitchFamily="34" charset="0"/>
                <a:cs typeface="Arial" panose="020B0604020202020204" pitchFamily="34" charset="0"/>
              </a:rPr>
              <a:t>Learning Agreement</a:t>
            </a:r>
          </a:p>
        </p:txBody>
      </p:sp>
      <p:sp>
        <p:nvSpPr>
          <p:cNvPr id="14" name="TextBox 13"/>
          <p:cNvSpPr txBox="1"/>
          <p:nvPr/>
        </p:nvSpPr>
        <p:spPr>
          <a:xfrm>
            <a:off x="6553200" y="1739268"/>
            <a:ext cx="2375916" cy="646331"/>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b="1" dirty="0">
                <a:solidFill>
                  <a:schemeClr val="tx1"/>
                </a:solidFill>
                <a:latin typeface="Arial" panose="020B0604020202020204" pitchFamily="34" charset="0"/>
                <a:cs typeface="Arial" panose="020B0604020202020204" pitchFamily="34" charset="0"/>
              </a:rPr>
              <a:t>SATS Credits Transfer</a:t>
            </a:r>
          </a:p>
        </p:txBody>
      </p:sp>
      <p:sp>
        <p:nvSpPr>
          <p:cNvPr id="2" name="Rectangle 1"/>
          <p:cNvSpPr/>
          <p:nvPr/>
        </p:nvSpPr>
        <p:spPr>
          <a:xfrm>
            <a:off x="2960728" y="5265003"/>
            <a:ext cx="5192672" cy="830997"/>
          </a:xfrm>
          <a:prstGeom prst="rect">
            <a:avLst/>
          </a:prstGeom>
        </p:spPr>
        <p:txBody>
          <a:bodyPr wrap="square">
            <a:spAutoFit/>
          </a:bodyPr>
          <a:lstStyle/>
          <a:p>
            <a:pPr marL="1085850" lvl="2" indent="-171450">
              <a:buFont typeface="Arial" panose="020B0604020202020204" pitchFamily="34" charset="0"/>
              <a:buChar char="•"/>
            </a:pPr>
            <a:r>
              <a:rPr lang="en-US" sz="1200" dirty="0">
                <a:latin typeface="Arial Rounded MT Bold" pitchFamily="34" charset="0"/>
                <a:cs typeface="Times New Roman" pitchFamily="18" charset="0"/>
              </a:rPr>
              <a:t>Accreditation</a:t>
            </a:r>
          </a:p>
          <a:p>
            <a:pPr lvl="3"/>
            <a:r>
              <a:rPr lang="en-US" sz="1200" dirty="0">
                <a:latin typeface="Arial Rounded MT Bold" pitchFamily="34" charset="0"/>
                <a:cs typeface="Times New Roman" pitchFamily="18" charset="0"/>
              </a:rPr>
              <a:t>- 1 Credit Hour = 1.5 ECTS = 1 SWS</a:t>
            </a:r>
          </a:p>
          <a:p>
            <a:pPr lvl="3"/>
            <a:r>
              <a:rPr lang="en-US" sz="1200" dirty="0">
                <a:latin typeface="Arial Rounded MT Bold" pitchFamily="34" charset="0"/>
                <a:cs typeface="Times New Roman" pitchFamily="18" charset="0"/>
              </a:rPr>
              <a:t>- Full semester load is 21 Credit Hours = 30 ECTS </a:t>
            </a:r>
          </a:p>
          <a:p>
            <a:pPr lvl="3"/>
            <a:r>
              <a:rPr lang="en-US" sz="1200" dirty="0">
                <a:latin typeface="Arial Rounded MT Bold" pitchFamily="34" charset="0"/>
                <a:cs typeface="Times New Roman" pitchFamily="18" charset="0"/>
              </a:rPr>
              <a:t>- Most courses are 3 Credit Hours = 5 ECTS</a:t>
            </a:r>
            <a:endParaRPr lang="en-US" dirty="0"/>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380768917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ea typeface="+mn-ea"/>
                <a:cs typeface="+mn-cs"/>
              </a:rPr>
              <a:t>Students Exchange Structure</a:t>
            </a:r>
          </a:p>
        </p:txBody>
      </p:sp>
      <p:sp>
        <p:nvSpPr>
          <p:cNvPr id="10"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
        <p:nvSpPr>
          <p:cNvPr id="5" name="Rectangle 4"/>
          <p:cNvSpPr/>
          <p:nvPr/>
        </p:nvSpPr>
        <p:spPr>
          <a:xfrm>
            <a:off x="5996650" y="1939725"/>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83175" y="1372133"/>
            <a:ext cx="6085332" cy="307777"/>
          </a:xfrm>
          <a:prstGeom prst="rect">
            <a:avLst/>
          </a:prstGeom>
        </p:spPr>
        <p:txBody>
          <a:bodyPr>
            <a:spAutoFit/>
          </a:bodyPr>
          <a:lstStyle/>
          <a:p>
            <a:pPr lvl="1"/>
            <a:r>
              <a:rPr lang="en-US" sz="1400" dirty="0">
                <a:latin typeface="Arial Rounded MT Bold" pitchFamily="34" charset="0"/>
                <a:cs typeface="Times New Roman" pitchFamily="18" charset="0"/>
              </a:rPr>
              <a:t>5-year bachelor curriculum, with 4’th year spent in Germany</a:t>
            </a:r>
          </a:p>
        </p:txBody>
      </p:sp>
      <p:graphicFrame>
        <p:nvGraphicFramePr>
          <p:cNvPr id="14" name="Diagram 13"/>
          <p:cNvGraphicFramePr/>
          <p:nvPr/>
        </p:nvGraphicFramePr>
        <p:xfrm>
          <a:off x="1897224" y="1457446"/>
          <a:ext cx="6096000" cy="2775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15"/>
          <p:cNvSpPr/>
          <p:nvPr/>
        </p:nvSpPr>
        <p:spPr>
          <a:xfrm>
            <a:off x="1283825" y="1872123"/>
            <a:ext cx="6085332" cy="307777"/>
          </a:xfrm>
          <a:prstGeom prst="rect">
            <a:avLst/>
          </a:prstGeom>
        </p:spPr>
        <p:txBody>
          <a:bodyPr>
            <a:spAutoFit/>
          </a:bodyPr>
          <a:lstStyle/>
          <a:p>
            <a:pPr lvl="1"/>
            <a:r>
              <a:rPr lang="en-US" sz="1400" b="1" dirty="0">
                <a:solidFill>
                  <a:srgbClr val="FF0000"/>
                </a:solidFill>
                <a:latin typeface="Arial Rounded MT Bold" pitchFamily="34" charset="0"/>
                <a:cs typeface="Times New Roman" pitchFamily="18" charset="0"/>
              </a:rPr>
              <a:t>German Year (GY)</a:t>
            </a:r>
          </a:p>
        </p:txBody>
      </p:sp>
      <p:sp>
        <p:nvSpPr>
          <p:cNvPr id="17" name="Rectangle 16"/>
          <p:cNvSpPr/>
          <p:nvPr/>
        </p:nvSpPr>
        <p:spPr>
          <a:xfrm>
            <a:off x="5996650" y="2101771"/>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752600" y="2210417"/>
            <a:ext cx="4419600" cy="124690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26670" y="4086761"/>
            <a:ext cx="8688729" cy="1323439"/>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The length of the internship is </a:t>
            </a:r>
            <a:r>
              <a:rPr lang="en-US" sz="1600" b="1" dirty="0">
                <a:solidFill>
                  <a:schemeClr val="tx1"/>
                </a:solidFill>
                <a:latin typeface="Arial" panose="020B0604020202020204" pitchFamily="34" charset="0"/>
                <a:cs typeface="Arial" panose="020B0604020202020204" pitchFamily="34" charset="0"/>
              </a:rPr>
              <a:t>20</a:t>
            </a:r>
            <a:r>
              <a:rPr lang="en-US" sz="1600" dirty="0">
                <a:solidFill>
                  <a:schemeClr val="tx1"/>
                </a:solidFill>
                <a:latin typeface="Arial" panose="020B0604020202020204" pitchFamily="34" charset="0"/>
                <a:cs typeface="Arial" panose="020B0604020202020204" pitchFamily="34" charset="0"/>
              </a:rPr>
              <a:t> weeks minimum;</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Has to be undergone with industries, companies, or institutions;</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Real work placement/follow the rules stipulated in the internship contract;</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sym typeface="Wingdings" panose="05000000000000000000" pitchFamily="2" charset="2"/>
              </a:rPr>
              <a:t>Office for Industrial Links (OIL);</a:t>
            </a:r>
          </a:p>
          <a:p>
            <a:pPr marL="285750" indent="-285750" algn="just">
              <a:buFont typeface="Arial" panose="020B0604020202020204" pitchFamily="34" charset="0"/>
              <a:buChar char="•"/>
              <a:defRPr/>
            </a:pPr>
            <a:r>
              <a:rPr lang="en-US" sz="1600" b="1" dirty="0">
                <a:solidFill>
                  <a:schemeClr val="tx1"/>
                </a:solidFill>
                <a:latin typeface="Arial" panose="020B0604020202020204" pitchFamily="34" charset="0"/>
                <a:cs typeface="Arial" panose="020B0604020202020204" pitchFamily="34" charset="0"/>
              </a:rPr>
              <a:t>I</a:t>
            </a:r>
            <a:r>
              <a:rPr lang="en-US" sz="1600" b="1" dirty="0">
                <a:solidFill>
                  <a:schemeClr val="tx1"/>
                </a:solidFill>
                <a:latin typeface="Arial" panose="020B0604020202020204" pitchFamily="34" charset="0"/>
                <a:cs typeface="Arial" panose="020B0604020202020204" pitchFamily="34" charset="0"/>
                <a:sym typeface="Wingdings" panose="05000000000000000000" pitchFamily="2" charset="2"/>
              </a:rPr>
              <a:t>nternship report for evaluation and credits transfer.</a:t>
            </a:r>
          </a:p>
        </p:txBody>
      </p:sp>
      <p:sp>
        <p:nvSpPr>
          <p:cNvPr id="19" name="Down Arrow 18"/>
          <p:cNvSpPr/>
          <p:nvPr/>
        </p:nvSpPr>
        <p:spPr>
          <a:xfrm>
            <a:off x="4979713" y="3562939"/>
            <a:ext cx="457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47424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D85989-9776-4C52-BFDE-9FA351A07182}"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8" name="Title 1"/>
          <p:cNvSpPr>
            <a:spLocks noGrp="1"/>
          </p:cNvSpPr>
          <p:nvPr>
            <p:ph type="title"/>
          </p:nvPr>
        </p:nvSpPr>
        <p:spPr>
          <a:xfrm>
            <a:off x="457200" y="274638"/>
            <a:ext cx="8229600" cy="1143000"/>
          </a:xfrm>
        </p:spPr>
        <p:txBody>
          <a:bodyPr>
            <a:noAutofit/>
          </a:bodyPr>
          <a:lstStyle/>
          <a:p>
            <a:r>
              <a:rPr lang="en-US" sz="4000" b="1" dirty="0">
                <a:solidFill>
                  <a:srgbClr val="F7930D"/>
                </a:solidFill>
                <a:ea typeface="+mn-ea"/>
                <a:cs typeface="+mn-cs"/>
              </a:rPr>
              <a:t>Students Exchange Structure</a:t>
            </a:r>
          </a:p>
        </p:txBody>
      </p:sp>
      <p:sp>
        <p:nvSpPr>
          <p:cNvPr id="5" name="Rectangle 4"/>
          <p:cNvSpPr/>
          <p:nvPr/>
        </p:nvSpPr>
        <p:spPr>
          <a:xfrm>
            <a:off x="5996650" y="1939725"/>
            <a:ext cx="3048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83175" y="1372133"/>
            <a:ext cx="6085332" cy="307777"/>
          </a:xfrm>
          <a:prstGeom prst="rect">
            <a:avLst/>
          </a:prstGeom>
        </p:spPr>
        <p:txBody>
          <a:bodyPr>
            <a:spAutoFit/>
          </a:bodyPr>
          <a:lstStyle/>
          <a:p>
            <a:pPr lvl="1"/>
            <a:r>
              <a:rPr lang="en-US" sz="1400" dirty="0">
                <a:latin typeface="Arial Rounded MT Bold" pitchFamily="34" charset="0"/>
                <a:cs typeface="Times New Roman" pitchFamily="18" charset="0"/>
              </a:rPr>
              <a:t>5-year bachelor curriculum, with 4’th year spent in Germany</a:t>
            </a:r>
          </a:p>
        </p:txBody>
      </p:sp>
      <p:graphicFrame>
        <p:nvGraphicFramePr>
          <p:cNvPr id="14" name="Diagram 13"/>
          <p:cNvGraphicFramePr/>
          <p:nvPr>
            <p:extLst>
              <p:ext uri="{D42A27DB-BD31-4B8C-83A1-F6EECF244321}">
                <p14:modId xmlns:p14="http://schemas.microsoft.com/office/powerpoint/2010/main" val="939346990"/>
              </p:ext>
            </p:extLst>
          </p:nvPr>
        </p:nvGraphicFramePr>
        <p:xfrm>
          <a:off x="1897224" y="1457446"/>
          <a:ext cx="6096000" cy="2775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15"/>
          <p:cNvSpPr/>
          <p:nvPr/>
        </p:nvSpPr>
        <p:spPr>
          <a:xfrm>
            <a:off x="1283825" y="1872123"/>
            <a:ext cx="6085332" cy="307777"/>
          </a:xfrm>
          <a:prstGeom prst="rect">
            <a:avLst/>
          </a:prstGeom>
        </p:spPr>
        <p:txBody>
          <a:bodyPr>
            <a:spAutoFit/>
          </a:bodyPr>
          <a:lstStyle/>
          <a:p>
            <a:pPr lvl="1"/>
            <a:r>
              <a:rPr lang="en-US" sz="1400" b="1" dirty="0">
                <a:solidFill>
                  <a:srgbClr val="FF0000"/>
                </a:solidFill>
                <a:latin typeface="Arial Rounded MT Bold" pitchFamily="34" charset="0"/>
                <a:cs typeface="Times New Roman" pitchFamily="18" charset="0"/>
              </a:rPr>
              <a:t>German Year (GY)</a:t>
            </a:r>
          </a:p>
        </p:txBody>
      </p:sp>
      <p:sp>
        <p:nvSpPr>
          <p:cNvPr id="15" name="Rounded Rectangle 14"/>
          <p:cNvSpPr/>
          <p:nvPr/>
        </p:nvSpPr>
        <p:spPr>
          <a:xfrm>
            <a:off x="1752600" y="2210417"/>
            <a:ext cx="4419600" cy="124690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26670" y="4086761"/>
            <a:ext cx="8688729" cy="1815882"/>
          </a:xfrm>
          <a:prstGeom prst="rect">
            <a:avLst/>
          </a:prstGeom>
          <a:noFill/>
        </p:spPr>
        <p:txBody>
          <a:bodyPr wrap="square" rtlCol="0">
            <a:spAutoFit/>
          </a:bodyPr>
          <a:lstStyle>
            <a:defPPr>
              <a:defRPr lang="en-US"/>
            </a:defPPr>
            <a:lvl1pPr>
              <a:defRPr>
                <a:solidFill>
                  <a:schemeClr val="accent3">
                    <a:lumMod val="75000"/>
                  </a:schemeClr>
                </a:solidFill>
                <a:latin typeface="Monotype Corsiva" panose="03010101010201010101" pitchFamily="66" charset="0"/>
              </a:defRPr>
            </a:lvl1pPr>
          </a:lstStyle>
          <a:p>
            <a:pPr marL="28575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The length of the graduation project is </a:t>
            </a:r>
            <a:r>
              <a:rPr lang="en-US" sz="1600" b="1" dirty="0">
                <a:solidFill>
                  <a:schemeClr val="tx1"/>
                </a:solidFill>
                <a:latin typeface="Arial" panose="020B0604020202020204" pitchFamily="34" charset="0"/>
                <a:cs typeface="Arial" panose="020B0604020202020204" pitchFamily="34" charset="0"/>
              </a:rPr>
              <a:t>16</a:t>
            </a:r>
            <a:r>
              <a:rPr lang="en-US" sz="1600" dirty="0">
                <a:solidFill>
                  <a:schemeClr val="tx1"/>
                </a:solidFill>
                <a:latin typeface="Arial" panose="020B0604020202020204" pitchFamily="34" charset="0"/>
                <a:cs typeface="Arial" panose="020B0604020202020204" pitchFamily="34" charset="0"/>
              </a:rPr>
              <a:t> weeks minimum (no overlap with the internship);</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Any course work completed during the graduation project period is not eligible for transfer credit at the GJU.</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The student must be physically working full-time on the graduation project.</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The project cannot be a continuation of the work performed during the internship.</a:t>
            </a:r>
          </a:p>
          <a:p>
            <a:pPr marL="285750" lvl="0" indent="-285750" algn="just">
              <a:buFont typeface="Arial" panose="020B0604020202020204" pitchFamily="34" charset="0"/>
              <a:buChar char="•"/>
              <a:defRPr/>
            </a:pPr>
            <a:r>
              <a:rPr lang="en-US" sz="1600" dirty="0">
                <a:solidFill>
                  <a:schemeClr val="tx1"/>
                </a:solidFill>
                <a:latin typeface="Arial" panose="020B0604020202020204" pitchFamily="34" charset="0"/>
                <a:cs typeface="Arial" panose="020B0604020202020204" pitchFamily="34" charset="0"/>
              </a:rPr>
              <a:t>The project must have a project advisor at the both sides.</a:t>
            </a:r>
          </a:p>
          <a:p>
            <a:pPr marL="285750" lvl="0" indent="-285750" algn="just">
              <a:buFont typeface="Arial" panose="020B0604020202020204" pitchFamily="34" charset="0"/>
              <a:buChar char="•"/>
              <a:defRPr/>
            </a:pPr>
            <a:r>
              <a:rPr lang="en-US" sz="1600" b="1" dirty="0">
                <a:solidFill>
                  <a:schemeClr val="tx1"/>
                </a:solidFill>
                <a:latin typeface="Arial" panose="020B0604020202020204" pitchFamily="34" charset="0"/>
                <a:cs typeface="Arial" panose="020B0604020202020204" pitchFamily="34" charset="0"/>
              </a:rPr>
              <a:t>Project report and defense at GJU.</a:t>
            </a:r>
          </a:p>
        </p:txBody>
      </p:sp>
      <p:sp>
        <p:nvSpPr>
          <p:cNvPr id="19" name="Down Arrow 18"/>
          <p:cNvSpPr/>
          <p:nvPr/>
        </p:nvSpPr>
        <p:spPr>
          <a:xfrm>
            <a:off x="7019043" y="3562939"/>
            <a:ext cx="457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1"/>
          <p:cNvSpPr>
            <a:spLocks noGrp="1"/>
          </p:cNvSpPr>
          <p:nvPr>
            <p:ph type="ftr" sz="quarter" idx="11"/>
          </p:nvPr>
        </p:nvSpPr>
        <p:spPr>
          <a:xfrm>
            <a:off x="1954022" y="6412493"/>
            <a:ext cx="5437378" cy="365125"/>
          </a:xfrm>
        </p:spPr>
        <p:txBody>
          <a:bodyPr/>
          <a:lstStyle/>
          <a:p>
            <a:pPr lvl="0">
              <a:defRPr/>
            </a:pPr>
            <a:r>
              <a:rPr lang="en-US" sz="1000" dirty="0">
                <a:solidFill>
                  <a:prstClr val="white"/>
                </a:solidFill>
                <a:latin typeface="+mj-lt"/>
              </a:rPr>
              <a:t>Network Meeting Mechanical and Maintenance Engineering, 24 June,2021, Virtual</a:t>
            </a:r>
          </a:p>
          <a:p>
            <a:pPr lvl="0">
              <a:defRPr/>
            </a:pPr>
            <a:endParaRPr lang="en-US" sz="1000" dirty="0">
              <a:solidFill>
                <a:prstClr val="white"/>
              </a:solidFill>
              <a:latin typeface="+mj-lt"/>
            </a:endParaRPr>
          </a:p>
        </p:txBody>
      </p:sp>
    </p:spTree>
    <p:extLst>
      <p:ext uri="{BB962C8B-B14F-4D97-AF65-F5344CB8AC3E}">
        <p14:creationId xmlns:p14="http://schemas.microsoft.com/office/powerpoint/2010/main" val="399324166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MECH: Figures and Facts</a:t>
            </a:r>
          </a:p>
        </p:txBody>
      </p:sp>
      <p:sp>
        <p:nvSpPr>
          <p:cNvPr id="19"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20" name="Picture 19"/>
          <p:cNvPicPr>
            <a:picLocks noChangeAspect="1"/>
          </p:cNvPicPr>
          <p:nvPr/>
        </p:nvPicPr>
        <p:blipFill rotWithShape="1">
          <a:blip r:embed="rId3"/>
          <a:srcRect l="9375" t="5399" r="35938" b="31220"/>
          <a:stretch/>
        </p:blipFill>
        <p:spPr>
          <a:xfrm>
            <a:off x="229870" y="1524000"/>
            <a:ext cx="8801100" cy="4526280"/>
          </a:xfrm>
          <a:prstGeom prst="rect">
            <a:avLst/>
          </a:prstGeom>
        </p:spPr>
      </p:pic>
      <p:sp>
        <p:nvSpPr>
          <p:cNvPr id="21" name="TextBox 20"/>
          <p:cNvSpPr txBox="1"/>
          <p:nvPr/>
        </p:nvSpPr>
        <p:spPr>
          <a:xfrm>
            <a:off x="513080" y="5066566"/>
            <a:ext cx="685800" cy="338554"/>
          </a:xfrm>
          <a:prstGeom prst="rect">
            <a:avLst/>
          </a:prstGeom>
          <a:noFill/>
        </p:spPr>
        <p:txBody>
          <a:bodyPr wrap="square" rtlCol="0">
            <a:spAutoFit/>
          </a:bodyPr>
          <a:lstStyle/>
          <a:p>
            <a:pPr algn="ctr"/>
            <a:r>
              <a:rPr lang="en-US" sz="1600" b="1" dirty="0"/>
              <a:t>25</a:t>
            </a:r>
          </a:p>
        </p:txBody>
      </p:sp>
      <p:sp>
        <p:nvSpPr>
          <p:cNvPr id="22" name="TextBox 21"/>
          <p:cNvSpPr txBox="1"/>
          <p:nvPr/>
        </p:nvSpPr>
        <p:spPr>
          <a:xfrm>
            <a:off x="1584960" y="4490720"/>
            <a:ext cx="685800" cy="338554"/>
          </a:xfrm>
          <a:prstGeom prst="rect">
            <a:avLst/>
          </a:prstGeom>
          <a:noFill/>
        </p:spPr>
        <p:txBody>
          <a:bodyPr wrap="square" rtlCol="0">
            <a:spAutoFit/>
          </a:bodyPr>
          <a:lstStyle/>
          <a:p>
            <a:pPr algn="ctr"/>
            <a:r>
              <a:rPr lang="en-US" sz="1600" b="1" dirty="0"/>
              <a:t>42</a:t>
            </a:r>
          </a:p>
        </p:txBody>
      </p:sp>
      <p:sp>
        <p:nvSpPr>
          <p:cNvPr id="23" name="TextBox 22"/>
          <p:cNvSpPr txBox="1"/>
          <p:nvPr/>
        </p:nvSpPr>
        <p:spPr>
          <a:xfrm>
            <a:off x="2717800" y="4944646"/>
            <a:ext cx="685800" cy="338554"/>
          </a:xfrm>
          <a:prstGeom prst="rect">
            <a:avLst/>
          </a:prstGeom>
          <a:noFill/>
        </p:spPr>
        <p:txBody>
          <a:bodyPr wrap="square" rtlCol="0">
            <a:spAutoFit/>
          </a:bodyPr>
          <a:lstStyle/>
          <a:p>
            <a:pPr algn="ctr"/>
            <a:r>
              <a:rPr lang="en-US" sz="1600" b="1" dirty="0"/>
              <a:t>32</a:t>
            </a:r>
          </a:p>
        </p:txBody>
      </p:sp>
      <p:sp>
        <p:nvSpPr>
          <p:cNvPr id="24" name="TextBox 23"/>
          <p:cNvSpPr txBox="1"/>
          <p:nvPr/>
        </p:nvSpPr>
        <p:spPr>
          <a:xfrm>
            <a:off x="3815080" y="4470400"/>
            <a:ext cx="685800" cy="338554"/>
          </a:xfrm>
          <a:prstGeom prst="rect">
            <a:avLst/>
          </a:prstGeom>
          <a:noFill/>
        </p:spPr>
        <p:txBody>
          <a:bodyPr wrap="square" rtlCol="0">
            <a:spAutoFit/>
          </a:bodyPr>
          <a:lstStyle/>
          <a:p>
            <a:pPr algn="ctr"/>
            <a:r>
              <a:rPr lang="en-US" sz="1600" b="1" dirty="0"/>
              <a:t>41</a:t>
            </a:r>
          </a:p>
        </p:txBody>
      </p:sp>
      <p:sp>
        <p:nvSpPr>
          <p:cNvPr id="25" name="TextBox 24"/>
          <p:cNvSpPr txBox="1"/>
          <p:nvPr/>
        </p:nvSpPr>
        <p:spPr>
          <a:xfrm>
            <a:off x="4932680" y="4277360"/>
            <a:ext cx="685800" cy="338554"/>
          </a:xfrm>
          <a:prstGeom prst="rect">
            <a:avLst/>
          </a:prstGeom>
          <a:noFill/>
        </p:spPr>
        <p:txBody>
          <a:bodyPr wrap="square" rtlCol="0">
            <a:spAutoFit/>
          </a:bodyPr>
          <a:lstStyle/>
          <a:p>
            <a:pPr algn="ctr"/>
            <a:r>
              <a:rPr lang="en-US" sz="1600" b="1" dirty="0"/>
              <a:t>54</a:t>
            </a:r>
          </a:p>
        </p:txBody>
      </p:sp>
      <p:sp>
        <p:nvSpPr>
          <p:cNvPr id="26" name="TextBox 25"/>
          <p:cNvSpPr txBox="1"/>
          <p:nvPr/>
        </p:nvSpPr>
        <p:spPr>
          <a:xfrm>
            <a:off x="6060440" y="4079240"/>
            <a:ext cx="685800" cy="338554"/>
          </a:xfrm>
          <a:prstGeom prst="rect">
            <a:avLst/>
          </a:prstGeom>
          <a:noFill/>
        </p:spPr>
        <p:txBody>
          <a:bodyPr wrap="square" rtlCol="0">
            <a:spAutoFit/>
          </a:bodyPr>
          <a:lstStyle/>
          <a:p>
            <a:pPr algn="ctr"/>
            <a:r>
              <a:rPr lang="en-US" sz="1600" b="1" dirty="0"/>
              <a:t>68</a:t>
            </a:r>
          </a:p>
        </p:txBody>
      </p:sp>
      <p:sp>
        <p:nvSpPr>
          <p:cNvPr id="27" name="TextBox 26"/>
          <p:cNvSpPr txBox="1"/>
          <p:nvPr/>
        </p:nvSpPr>
        <p:spPr>
          <a:xfrm>
            <a:off x="7162800" y="4170680"/>
            <a:ext cx="685800" cy="338554"/>
          </a:xfrm>
          <a:prstGeom prst="rect">
            <a:avLst/>
          </a:prstGeom>
          <a:noFill/>
        </p:spPr>
        <p:txBody>
          <a:bodyPr wrap="square" rtlCol="0">
            <a:spAutoFit/>
          </a:bodyPr>
          <a:lstStyle/>
          <a:p>
            <a:pPr algn="ctr"/>
            <a:r>
              <a:rPr lang="en-US" sz="1600" b="1" dirty="0"/>
              <a:t>62</a:t>
            </a:r>
          </a:p>
        </p:txBody>
      </p:sp>
      <p:sp>
        <p:nvSpPr>
          <p:cNvPr id="28" name="TextBox 27"/>
          <p:cNvSpPr txBox="1"/>
          <p:nvPr/>
        </p:nvSpPr>
        <p:spPr>
          <a:xfrm>
            <a:off x="8234680" y="4446806"/>
            <a:ext cx="685800" cy="338554"/>
          </a:xfrm>
          <a:prstGeom prst="rect">
            <a:avLst/>
          </a:prstGeom>
          <a:noFill/>
        </p:spPr>
        <p:txBody>
          <a:bodyPr wrap="square" rtlCol="0">
            <a:spAutoFit/>
          </a:bodyPr>
          <a:lstStyle/>
          <a:p>
            <a:pPr algn="ctr"/>
            <a:r>
              <a:rPr lang="en-US" sz="1600" b="1" dirty="0"/>
              <a:t>42</a:t>
            </a:r>
          </a:p>
        </p:txBody>
      </p:sp>
    </p:spTree>
    <p:extLst>
      <p:ext uri="{BB962C8B-B14F-4D97-AF65-F5344CB8AC3E}">
        <p14:creationId xmlns:p14="http://schemas.microsoft.com/office/powerpoint/2010/main" val="417617673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3"/>
          <a:srcRect l="9896" t="5695" r="43228" b="36218"/>
          <a:stretch/>
        </p:blipFill>
        <p:spPr>
          <a:xfrm>
            <a:off x="347980" y="1444498"/>
            <a:ext cx="8298180" cy="4702302"/>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MECH: Figures and Facts</a:t>
            </a:r>
          </a:p>
        </p:txBody>
      </p:sp>
      <p:sp>
        <p:nvSpPr>
          <p:cNvPr id="12"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20" name="TextBox 19"/>
          <p:cNvSpPr txBox="1"/>
          <p:nvPr/>
        </p:nvSpPr>
        <p:spPr>
          <a:xfrm rot="16200000">
            <a:off x="1101457" y="4704983"/>
            <a:ext cx="685800" cy="338554"/>
          </a:xfrm>
          <a:prstGeom prst="rect">
            <a:avLst/>
          </a:prstGeom>
          <a:noFill/>
        </p:spPr>
        <p:txBody>
          <a:bodyPr wrap="square" rtlCol="0">
            <a:spAutoFit/>
          </a:bodyPr>
          <a:lstStyle/>
          <a:p>
            <a:pPr algn="ctr"/>
            <a:r>
              <a:rPr lang="en-US" sz="1600" b="1" dirty="0"/>
              <a:t>5</a:t>
            </a:r>
          </a:p>
        </p:txBody>
      </p:sp>
      <p:sp>
        <p:nvSpPr>
          <p:cNvPr id="21" name="TextBox 20"/>
          <p:cNvSpPr txBox="1"/>
          <p:nvPr/>
        </p:nvSpPr>
        <p:spPr>
          <a:xfrm rot="16200000">
            <a:off x="2066658" y="4572903"/>
            <a:ext cx="685800" cy="338554"/>
          </a:xfrm>
          <a:prstGeom prst="rect">
            <a:avLst/>
          </a:prstGeom>
          <a:noFill/>
        </p:spPr>
        <p:txBody>
          <a:bodyPr wrap="square" rtlCol="0">
            <a:spAutoFit/>
          </a:bodyPr>
          <a:lstStyle/>
          <a:p>
            <a:pPr algn="ctr"/>
            <a:r>
              <a:rPr lang="en-US" sz="1600" b="1" dirty="0"/>
              <a:t>6</a:t>
            </a:r>
          </a:p>
        </p:txBody>
      </p:sp>
      <p:sp>
        <p:nvSpPr>
          <p:cNvPr id="22" name="TextBox 21"/>
          <p:cNvSpPr txBox="1"/>
          <p:nvPr/>
        </p:nvSpPr>
        <p:spPr>
          <a:xfrm rot="16200000">
            <a:off x="3990936" y="4197711"/>
            <a:ext cx="685800" cy="338554"/>
          </a:xfrm>
          <a:prstGeom prst="rect">
            <a:avLst/>
          </a:prstGeom>
          <a:noFill/>
        </p:spPr>
        <p:txBody>
          <a:bodyPr wrap="square" rtlCol="0">
            <a:spAutoFit/>
          </a:bodyPr>
          <a:lstStyle/>
          <a:p>
            <a:pPr algn="ctr"/>
            <a:r>
              <a:rPr lang="en-US" sz="1600" b="1" dirty="0"/>
              <a:t>9</a:t>
            </a:r>
          </a:p>
        </p:txBody>
      </p:sp>
      <p:sp>
        <p:nvSpPr>
          <p:cNvPr id="23" name="TextBox 22"/>
          <p:cNvSpPr txBox="1"/>
          <p:nvPr/>
        </p:nvSpPr>
        <p:spPr>
          <a:xfrm rot="16200000">
            <a:off x="3026777" y="4214504"/>
            <a:ext cx="685800" cy="338554"/>
          </a:xfrm>
          <a:prstGeom prst="rect">
            <a:avLst/>
          </a:prstGeom>
          <a:noFill/>
        </p:spPr>
        <p:txBody>
          <a:bodyPr wrap="square" rtlCol="0">
            <a:spAutoFit/>
          </a:bodyPr>
          <a:lstStyle/>
          <a:p>
            <a:pPr algn="ctr"/>
            <a:r>
              <a:rPr lang="en-US" sz="1600" b="1" dirty="0"/>
              <a:t>8</a:t>
            </a:r>
          </a:p>
        </p:txBody>
      </p:sp>
      <p:sp>
        <p:nvSpPr>
          <p:cNvPr id="24" name="TextBox 23"/>
          <p:cNvSpPr txBox="1"/>
          <p:nvPr/>
        </p:nvSpPr>
        <p:spPr>
          <a:xfrm rot="16200000">
            <a:off x="4952097" y="4115703"/>
            <a:ext cx="685800" cy="338554"/>
          </a:xfrm>
          <a:prstGeom prst="rect">
            <a:avLst/>
          </a:prstGeom>
          <a:noFill/>
        </p:spPr>
        <p:txBody>
          <a:bodyPr wrap="square" rtlCol="0">
            <a:spAutoFit/>
          </a:bodyPr>
          <a:lstStyle/>
          <a:p>
            <a:pPr algn="ctr"/>
            <a:r>
              <a:rPr lang="en-US" sz="1600" b="1" dirty="0"/>
              <a:t>10</a:t>
            </a:r>
          </a:p>
        </p:txBody>
      </p:sp>
      <p:sp>
        <p:nvSpPr>
          <p:cNvPr id="25" name="TextBox 24"/>
          <p:cNvSpPr txBox="1"/>
          <p:nvPr/>
        </p:nvSpPr>
        <p:spPr>
          <a:xfrm rot="16200000">
            <a:off x="5902057" y="3983623"/>
            <a:ext cx="685800" cy="338554"/>
          </a:xfrm>
          <a:prstGeom prst="rect">
            <a:avLst/>
          </a:prstGeom>
          <a:noFill/>
        </p:spPr>
        <p:txBody>
          <a:bodyPr wrap="square" rtlCol="0">
            <a:spAutoFit/>
          </a:bodyPr>
          <a:lstStyle/>
          <a:p>
            <a:pPr algn="ctr"/>
            <a:r>
              <a:rPr lang="en-US" sz="1600" b="1" dirty="0"/>
              <a:t>12</a:t>
            </a:r>
          </a:p>
        </p:txBody>
      </p:sp>
      <p:sp>
        <p:nvSpPr>
          <p:cNvPr id="16" name="TextBox 15"/>
          <p:cNvSpPr txBox="1"/>
          <p:nvPr/>
        </p:nvSpPr>
        <p:spPr>
          <a:xfrm rot="16200000">
            <a:off x="6874143" y="4075063"/>
            <a:ext cx="685800" cy="338554"/>
          </a:xfrm>
          <a:prstGeom prst="rect">
            <a:avLst/>
          </a:prstGeom>
          <a:noFill/>
        </p:spPr>
        <p:txBody>
          <a:bodyPr wrap="square" rtlCol="0">
            <a:spAutoFit/>
          </a:bodyPr>
          <a:lstStyle/>
          <a:p>
            <a:pPr algn="ctr"/>
            <a:r>
              <a:rPr lang="en-US" sz="1600" b="1" dirty="0"/>
              <a:t>11</a:t>
            </a:r>
          </a:p>
        </p:txBody>
      </p:sp>
      <p:sp>
        <p:nvSpPr>
          <p:cNvPr id="17" name="TextBox 16"/>
          <p:cNvSpPr txBox="1"/>
          <p:nvPr/>
        </p:nvSpPr>
        <p:spPr>
          <a:xfrm rot="16200000">
            <a:off x="7829182" y="3942984"/>
            <a:ext cx="685800" cy="338554"/>
          </a:xfrm>
          <a:prstGeom prst="rect">
            <a:avLst/>
          </a:prstGeom>
          <a:noFill/>
        </p:spPr>
        <p:txBody>
          <a:bodyPr wrap="square" rtlCol="0">
            <a:spAutoFit/>
          </a:bodyPr>
          <a:lstStyle/>
          <a:p>
            <a:pPr algn="ctr"/>
            <a:r>
              <a:rPr lang="en-US" sz="1600" b="1" dirty="0"/>
              <a:t>13</a:t>
            </a:r>
          </a:p>
        </p:txBody>
      </p:sp>
    </p:spTree>
    <p:extLst>
      <p:ext uri="{BB962C8B-B14F-4D97-AF65-F5344CB8AC3E}">
        <p14:creationId xmlns:p14="http://schemas.microsoft.com/office/powerpoint/2010/main" val="315723645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9896" t="4266" r="38021" b="42917"/>
          <a:stretch/>
        </p:blipFill>
        <p:spPr>
          <a:xfrm>
            <a:off x="457200" y="1828800"/>
            <a:ext cx="8382000" cy="3771901"/>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MECH: Figures and Facts</a:t>
            </a:r>
          </a:p>
        </p:txBody>
      </p:sp>
      <p:sp>
        <p:nvSpPr>
          <p:cNvPr id="10"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11" name="TextBox 10"/>
          <p:cNvSpPr txBox="1"/>
          <p:nvPr/>
        </p:nvSpPr>
        <p:spPr>
          <a:xfrm>
            <a:off x="594360" y="4724400"/>
            <a:ext cx="685800" cy="338554"/>
          </a:xfrm>
          <a:prstGeom prst="rect">
            <a:avLst/>
          </a:prstGeom>
          <a:noFill/>
        </p:spPr>
        <p:txBody>
          <a:bodyPr wrap="square" rtlCol="0">
            <a:spAutoFit/>
          </a:bodyPr>
          <a:lstStyle/>
          <a:p>
            <a:pPr algn="ctr"/>
            <a:r>
              <a:rPr lang="en-US" sz="1600" b="1" dirty="0"/>
              <a:t>0</a:t>
            </a:r>
          </a:p>
        </p:txBody>
      </p:sp>
      <p:sp>
        <p:nvSpPr>
          <p:cNvPr id="12" name="TextBox 11"/>
          <p:cNvSpPr txBox="1"/>
          <p:nvPr/>
        </p:nvSpPr>
        <p:spPr>
          <a:xfrm>
            <a:off x="2113280" y="4516120"/>
            <a:ext cx="685800" cy="338554"/>
          </a:xfrm>
          <a:prstGeom prst="rect">
            <a:avLst/>
          </a:prstGeom>
          <a:noFill/>
        </p:spPr>
        <p:txBody>
          <a:bodyPr wrap="square" rtlCol="0">
            <a:spAutoFit/>
          </a:bodyPr>
          <a:lstStyle/>
          <a:p>
            <a:pPr algn="ctr"/>
            <a:r>
              <a:rPr lang="en-US" sz="1600" b="1" dirty="0"/>
              <a:t>2</a:t>
            </a:r>
          </a:p>
        </p:txBody>
      </p:sp>
      <p:sp>
        <p:nvSpPr>
          <p:cNvPr id="13" name="TextBox 12"/>
          <p:cNvSpPr txBox="1"/>
          <p:nvPr/>
        </p:nvSpPr>
        <p:spPr>
          <a:xfrm>
            <a:off x="3606800" y="4399280"/>
            <a:ext cx="685800" cy="338554"/>
          </a:xfrm>
          <a:prstGeom prst="rect">
            <a:avLst/>
          </a:prstGeom>
          <a:noFill/>
        </p:spPr>
        <p:txBody>
          <a:bodyPr wrap="square" rtlCol="0">
            <a:spAutoFit/>
          </a:bodyPr>
          <a:lstStyle/>
          <a:p>
            <a:pPr algn="ctr"/>
            <a:r>
              <a:rPr lang="en-US" sz="1600" b="1" dirty="0"/>
              <a:t>3</a:t>
            </a:r>
          </a:p>
        </p:txBody>
      </p:sp>
      <p:sp>
        <p:nvSpPr>
          <p:cNvPr id="15" name="TextBox 14"/>
          <p:cNvSpPr txBox="1"/>
          <p:nvPr/>
        </p:nvSpPr>
        <p:spPr>
          <a:xfrm>
            <a:off x="5105400" y="4231640"/>
            <a:ext cx="685800" cy="338554"/>
          </a:xfrm>
          <a:prstGeom prst="rect">
            <a:avLst/>
          </a:prstGeom>
          <a:noFill/>
        </p:spPr>
        <p:txBody>
          <a:bodyPr wrap="square" rtlCol="0">
            <a:spAutoFit/>
          </a:bodyPr>
          <a:lstStyle/>
          <a:p>
            <a:pPr algn="ctr"/>
            <a:r>
              <a:rPr lang="en-US" sz="1600" b="1" dirty="0"/>
              <a:t>4</a:t>
            </a:r>
          </a:p>
        </p:txBody>
      </p:sp>
      <p:sp>
        <p:nvSpPr>
          <p:cNvPr id="19" name="TextBox 18"/>
          <p:cNvSpPr txBox="1"/>
          <p:nvPr/>
        </p:nvSpPr>
        <p:spPr>
          <a:xfrm>
            <a:off x="6598920" y="4150360"/>
            <a:ext cx="685800" cy="338554"/>
          </a:xfrm>
          <a:prstGeom prst="rect">
            <a:avLst/>
          </a:prstGeom>
          <a:noFill/>
        </p:spPr>
        <p:txBody>
          <a:bodyPr wrap="square" rtlCol="0">
            <a:spAutoFit/>
          </a:bodyPr>
          <a:lstStyle/>
          <a:p>
            <a:pPr algn="ctr"/>
            <a:r>
              <a:rPr lang="en-US" sz="1600" b="1" dirty="0"/>
              <a:t>5</a:t>
            </a:r>
          </a:p>
        </p:txBody>
      </p:sp>
      <p:sp>
        <p:nvSpPr>
          <p:cNvPr id="20" name="TextBox 19"/>
          <p:cNvSpPr txBox="1"/>
          <p:nvPr/>
        </p:nvSpPr>
        <p:spPr>
          <a:xfrm>
            <a:off x="8102600" y="3540760"/>
            <a:ext cx="685800" cy="338554"/>
          </a:xfrm>
          <a:prstGeom prst="rect">
            <a:avLst/>
          </a:prstGeom>
          <a:noFill/>
        </p:spPr>
        <p:txBody>
          <a:bodyPr wrap="square" rtlCol="0">
            <a:spAutoFit/>
          </a:bodyPr>
          <a:lstStyle/>
          <a:p>
            <a:pPr algn="ctr"/>
            <a:r>
              <a:rPr lang="en-US" sz="1600" b="1" dirty="0"/>
              <a:t>10</a:t>
            </a:r>
          </a:p>
        </p:txBody>
      </p:sp>
    </p:spTree>
    <p:extLst>
      <p:ext uri="{BB962C8B-B14F-4D97-AF65-F5344CB8AC3E}">
        <p14:creationId xmlns:p14="http://schemas.microsoft.com/office/powerpoint/2010/main" val="349487531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7" name="Title 1"/>
          <p:cNvSpPr>
            <a:spLocks noGrp="1"/>
          </p:cNvSpPr>
          <p:nvPr>
            <p:ph type="title"/>
          </p:nvPr>
        </p:nvSpPr>
        <p:spPr>
          <a:xfrm>
            <a:off x="457200" y="274638"/>
            <a:ext cx="8229600" cy="1143000"/>
          </a:xfrm>
        </p:spPr>
        <p:txBody>
          <a:bodyPr>
            <a:noAutofit/>
          </a:bodyPr>
          <a:lstStyle/>
          <a:p>
            <a:pPr lvl="0" algn="l">
              <a:lnSpc>
                <a:spcPts val="4000"/>
              </a:lnSpc>
              <a:defRPr/>
            </a:pPr>
            <a:r>
              <a:rPr lang="en-GB" b="1" dirty="0">
                <a:solidFill>
                  <a:srgbClr val="F4A500"/>
                </a:solidFill>
                <a:cs typeface="Times New Roman" panose="02020603050405020304" pitchFamily="18" charset="0"/>
              </a:rPr>
              <a:t>MECH Exchange Statistics</a:t>
            </a:r>
          </a:p>
        </p:txBody>
      </p:sp>
      <p:graphicFrame>
        <p:nvGraphicFramePr>
          <p:cNvPr id="8" name="Table 7"/>
          <p:cNvGraphicFramePr>
            <a:graphicFrameLocks noGrp="1"/>
          </p:cNvGraphicFramePr>
          <p:nvPr/>
        </p:nvGraphicFramePr>
        <p:xfrm>
          <a:off x="1158240" y="1742440"/>
          <a:ext cx="7086600" cy="414528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3597981879"/>
                    </a:ext>
                  </a:extLst>
                </a:gridCol>
                <a:gridCol w="2667000">
                  <a:extLst>
                    <a:ext uri="{9D8B030D-6E8A-4147-A177-3AD203B41FA5}">
                      <a16:colId xmlns:a16="http://schemas.microsoft.com/office/drawing/2014/main" val="216487521"/>
                    </a:ext>
                  </a:extLst>
                </a:gridCol>
              </a:tblGrid>
              <a:tr h="309033">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t>MECH Partner Universities </a:t>
                      </a:r>
                      <a:r>
                        <a:rPr lang="en-US" sz="2400" dirty="0"/>
                        <a:t>(20)</a:t>
                      </a:r>
                      <a:endParaRPr lang="en-US" sz="1600" dirty="0"/>
                    </a:p>
                  </a:txBody>
                  <a:tcPr anchor="ct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600" dirty="0"/>
                    </a:p>
                  </a:txBody>
                  <a:tcPr/>
                </a:tc>
                <a:extLst>
                  <a:ext uri="{0D108BD9-81ED-4DB2-BD59-A6C34878D82A}">
                    <a16:rowId xmlns:a16="http://schemas.microsoft.com/office/drawing/2014/main" val="1988865505"/>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RWTH Aachen </a:t>
                      </a:r>
                      <a:r>
                        <a:rPr lang="en-US" sz="1600" b="1" dirty="0">
                          <a:solidFill>
                            <a:schemeClr val="dk1"/>
                          </a:solidFill>
                          <a:effectLst/>
                          <a:latin typeface="+mn-lt"/>
                          <a:ea typeface="+mn-ea"/>
                          <a:cs typeface="+mn-cs"/>
                        </a:rPr>
                        <a:t>(5)</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Magdeburg </a:t>
                      </a:r>
                      <a:r>
                        <a:rPr lang="en-US" sz="1600" b="1" dirty="0">
                          <a:solidFill>
                            <a:schemeClr val="dk1"/>
                          </a:solidFill>
                          <a:effectLst/>
                          <a:latin typeface="+mn-lt"/>
                          <a:ea typeface="+mn-ea"/>
                          <a:cs typeface="+mn-cs"/>
                        </a:rPr>
                        <a:t>(33)</a:t>
                      </a:r>
                      <a:endParaRPr lang="en-US" sz="1600" dirty="0"/>
                    </a:p>
                  </a:txBody>
                  <a:tcPr/>
                </a:tc>
                <a:extLst>
                  <a:ext uri="{0D108BD9-81ED-4DB2-BD59-A6C34878D82A}">
                    <a16:rowId xmlns:a16="http://schemas.microsoft.com/office/drawing/2014/main" val="428170916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Aalen </a:t>
                      </a:r>
                      <a:r>
                        <a:rPr lang="en-US" sz="1600" b="1" dirty="0">
                          <a:solidFill>
                            <a:schemeClr val="dk1"/>
                          </a:solidFill>
                          <a:effectLst/>
                          <a:latin typeface="+mn-lt"/>
                          <a:ea typeface="+mn-ea"/>
                          <a:cs typeface="+mn-cs"/>
                        </a:rPr>
                        <a:t>(16)</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Merseburg</a:t>
                      </a:r>
                      <a:r>
                        <a:rPr lang="en-US" sz="1600" dirty="0">
                          <a:solidFill>
                            <a:schemeClr val="dk1"/>
                          </a:solidFill>
                          <a:effectLst/>
                          <a:latin typeface="+mn-lt"/>
                          <a:ea typeface="+mn-ea"/>
                          <a:cs typeface="+mn-cs"/>
                        </a:rPr>
                        <a:t> </a:t>
                      </a:r>
                      <a:r>
                        <a:rPr lang="en-US" sz="1600" b="1" dirty="0">
                          <a:solidFill>
                            <a:schemeClr val="dk1"/>
                          </a:solidFill>
                          <a:effectLst/>
                          <a:latin typeface="+mn-lt"/>
                          <a:ea typeface="+mn-ea"/>
                          <a:cs typeface="+mn-cs"/>
                        </a:rPr>
                        <a:t>(19)</a:t>
                      </a:r>
                      <a:endParaRPr lang="en-US" sz="1600" dirty="0"/>
                    </a:p>
                  </a:txBody>
                  <a:tcPr/>
                </a:tc>
                <a:extLst>
                  <a:ext uri="{0D108BD9-81ED-4DB2-BD59-A6C34878D82A}">
                    <a16:rowId xmlns:a16="http://schemas.microsoft.com/office/drawing/2014/main" val="1742853373"/>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DHBW Karlsruhe </a:t>
                      </a:r>
                      <a:r>
                        <a:rPr lang="en-US" sz="1600" b="1" dirty="0">
                          <a:solidFill>
                            <a:schemeClr val="dk1"/>
                          </a:solidFill>
                          <a:effectLst/>
                          <a:latin typeface="+mn-lt"/>
                          <a:ea typeface="+mn-ea"/>
                          <a:cs typeface="+mn-cs"/>
                        </a:rPr>
                        <a:t>(12)</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Osnabrück</a:t>
                      </a:r>
                      <a:r>
                        <a:rPr lang="en-US" sz="1600" dirty="0">
                          <a:solidFill>
                            <a:schemeClr val="dk1"/>
                          </a:solidFill>
                          <a:effectLst/>
                          <a:latin typeface="+mn-lt"/>
                          <a:ea typeface="+mn-ea"/>
                          <a:cs typeface="+mn-cs"/>
                        </a:rPr>
                        <a:t> </a:t>
                      </a:r>
                      <a:r>
                        <a:rPr lang="en-US" sz="1600" b="1" dirty="0">
                          <a:solidFill>
                            <a:schemeClr val="dk1"/>
                          </a:solidFill>
                          <a:effectLst/>
                          <a:latin typeface="+mn-lt"/>
                          <a:ea typeface="+mn-ea"/>
                          <a:cs typeface="+mn-cs"/>
                        </a:rPr>
                        <a:t>(10)</a:t>
                      </a:r>
                      <a:endParaRPr lang="en-US" sz="1600" dirty="0"/>
                    </a:p>
                  </a:txBody>
                  <a:tcPr/>
                </a:tc>
                <a:extLst>
                  <a:ext uri="{0D108BD9-81ED-4DB2-BD59-A6C34878D82A}">
                    <a16:rowId xmlns:a16="http://schemas.microsoft.com/office/drawing/2014/main" val="3132498759"/>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DHBW Stuttgart </a:t>
                      </a:r>
                      <a:r>
                        <a:rPr lang="en-US" sz="1600" b="1" dirty="0">
                          <a:solidFill>
                            <a:schemeClr val="dk1"/>
                          </a:solidFill>
                          <a:effectLst/>
                          <a:latin typeface="+mn-lt"/>
                          <a:ea typeface="+mn-ea"/>
                          <a:cs typeface="+mn-cs"/>
                        </a:rPr>
                        <a:t>(9)</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TH Ulm </a:t>
                      </a:r>
                      <a:r>
                        <a:rPr lang="en-US" sz="1600" b="1" dirty="0">
                          <a:solidFill>
                            <a:schemeClr val="dk1"/>
                          </a:solidFill>
                          <a:effectLst/>
                          <a:latin typeface="+mn-lt"/>
                          <a:ea typeface="+mn-ea"/>
                          <a:cs typeface="+mn-cs"/>
                        </a:rPr>
                        <a:t>(2)</a:t>
                      </a:r>
                      <a:endParaRPr lang="en-US" sz="1600" dirty="0"/>
                    </a:p>
                  </a:txBody>
                  <a:tcPr/>
                </a:tc>
                <a:extLst>
                  <a:ext uri="{0D108BD9-81ED-4DB2-BD59-A6C34878D82A}">
                    <a16:rowId xmlns:a16="http://schemas.microsoft.com/office/drawing/2014/main" val="2468389810"/>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TH </a:t>
                      </a:r>
                      <a:r>
                        <a:rPr lang="en-US" sz="1600" dirty="0" err="1">
                          <a:solidFill>
                            <a:schemeClr val="dk1"/>
                          </a:solidFill>
                          <a:effectLst/>
                          <a:latin typeface="+mn-lt"/>
                          <a:ea typeface="+mn-ea"/>
                          <a:cs typeface="+mn-cs"/>
                        </a:rPr>
                        <a:t>Deggendorf</a:t>
                      </a:r>
                      <a:r>
                        <a:rPr lang="en-US" sz="1600" b="1" dirty="0">
                          <a:solidFill>
                            <a:schemeClr val="dk1"/>
                          </a:solidFill>
                          <a:effectLst/>
                          <a:latin typeface="+mn-lt"/>
                          <a:ea typeface="+mn-ea"/>
                          <a:cs typeface="+mn-cs"/>
                        </a:rPr>
                        <a:t> (28)</a:t>
                      </a:r>
                      <a:endParaRPr lang="en-US" sz="16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Bochum </a:t>
                      </a:r>
                      <a:r>
                        <a:rPr lang="en-US" sz="1600" b="1" dirty="0">
                          <a:solidFill>
                            <a:schemeClr val="dk1"/>
                          </a:solidFill>
                          <a:effectLst/>
                          <a:latin typeface="+mn-lt"/>
                          <a:ea typeface="+mn-ea"/>
                          <a:cs typeface="+mn-cs"/>
                        </a:rPr>
                        <a:t>(4)</a:t>
                      </a:r>
                      <a:endParaRPr lang="en-US" sz="1600" dirty="0"/>
                    </a:p>
                  </a:txBody>
                  <a:tcPr/>
                </a:tc>
                <a:extLst>
                  <a:ext uri="{0D108BD9-81ED-4DB2-BD59-A6C34878D82A}">
                    <a16:rowId xmlns:a16="http://schemas.microsoft.com/office/drawing/2014/main" val="68473286"/>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BTU Cottbus </a:t>
                      </a:r>
                      <a:r>
                        <a:rPr lang="en-US" sz="1600" b="1" dirty="0">
                          <a:solidFill>
                            <a:schemeClr val="dk1"/>
                          </a:solidFill>
                          <a:effectLst/>
                          <a:latin typeface="+mn-lt"/>
                          <a:ea typeface="+mn-ea"/>
                          <a:cs typeface="+mn-cs"/>
                        </a:rPr>
                        <a:t>(18)</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FH Dortmund </a:t>
                      </a:r>
                      <a:r>
                        <a:rPr lang="en-US" sz="1600" b="1" dirty="0">
                          <a:solidFill>
                            <a:schemeClr val="dk1"/>
                          </a:solidFill>
                          <a:effectLst/>
                          <a:latin typeface="+mn-lt"/>
                          <a:ea typeface="+mn-ea"/>
                          <a:cs typeface="+mn-cs"/>
                        </a:rPr>
                        <a:t>(4)</a:t>
                      </a:r>
                      <a:endParaRPr lang="en-US" sz="1600" dirty="0"/>
                    </a:p>
                  </a:txBody>
                  <a:tcPr/>
                </a:tc>
                <a:extLst>
                  <a:ext uri="{0D108BD9-81ED-4DB2-BD59-A6C34878D82A}">
                    <a16:rowId xmlns:a16="http://schemas.microsoft.com/office/drawing/2014/main" val="216505173"/>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Furtwangen</a:t>
                      </a:r>
                      <a:r>
                        <a:rPr lang="en-US" sz="1600" dirty="0">
                          <a:solidFill>
                            <a:schemeClr val="dk1"/>
                          </a:solidFill>
                          <a:effectLst/>
                          <a:latin typeface="+mn-lt"/>
                          <a:ea typeface="+mn-ea"/>
                          <a:cs typeface="+mn-cs"/>
                        </a:rPr>
                        <a:t> (Villingen-Schwenningen) </a:t>
                      </a:r>
                      <a:r>
                        <a:rPr lang="en-US" sz="1600" b="1" dirty="0">
                          <a:solidFill>
                            <a:schemeClr val="dk1"/>
                          </a:solidFill>
                          <a:effectLst/>
                          <a:latin typeface="+mn-lt"/>
                          <a:ea typeface="+mn-ea"/>
                          <a:cs typeface="+mn-cs"/>
                        </a:rPr>
                        <a:t>(10)</a:t>
                      </a:r>
                      <a:endParaRPr lang="en-US" sz="16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Darmstadt HS</a:t>
                      </a:r>
                      <a:r>
                        <a:rPr lang="en-US" sz="1600" b="1" dirty="0">
                          <a:solidFill>
                            <a:schemeClr val="dk1"/>
                          </a:solidFill>
                          <a:effectLst/>
                          <a:latin typeface="+mn-lt"/>
                          <a:ea typeface="+mn-ea"/>
                          <a:cs typeface="+mn-cs"/>
                        </a:rPr>
                        <a:t> (5)</a:t>
                      </a:r>
                    </a:p>
                  </a:txBody>
                  <a:tcPr anchor="ctr"/>
                </a:tc>
                <a:extLst>
                  <a:ext uri="{0D108BD9-81ED-4DB2-BD59-A6C34878D82A}">
                    <a16:rowId xmlns:a16="http://schemas.microsoft.com/office/drawing/2014/main" val="4135793430"/>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Hof </a:t>
                      </a:r>
                      <a:r>
                        <a:rPr lang="en-US" sz="1600" b="1" dirty="0">
                          <a:solidFill>
                            <a:schemeClr val="dk1"/>
                          </a:solidFill>
                          <a:effectLst/>
                          <a:latin typeface="+mn-lt"/>
                          <a:ea typeface="+mn-ea"/>
                          <a:cs typeface="+mn-cs"/>
                        </a:rPr>
                        <a:t>(17)</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HS </a:t>
                      </a:r>
                      <a:r>
                        <a:rPr lang="en-US" sz="1600" dirty="0" err="1">
                          <a:solidFill>
                            <a:schemeClr val="dk1"/>
                          </a:solidFill>
                          <a:effectLst/>
                          <a:latin typeface="+mn-lt"/>
                          <a:ea typeface="+mn-ea"/>
                          <a:cs typeface="+mn-cs"/>
                        </a:rPr>
                        <a:t>RheinMain</a:t>
                      </a:r>
                      <a:r>
                        <a:rPr lang="en-US" sz="1600" dirty="0">
                          <a:solidFill>
                            <a:schemeClr val="dk1"/>
                          </a:solidFill>
                          <a:effectLst/>
                          <a:latin typeface="+mn-lt"/>
                          <a:ea typeface="+mn-ea"/>
                          <a:cs typeface="+mn-cs"/>
                        </a:rPr>
                        <a:t> </a:t>
                      </a:r>
                      <a:r>
                        <a:rPr lang="en-US" sz="1600" b="1" dirty="0">
                          <a:solidFill>
                            <a:schemeClr val="dk1"/>
                          </a:solidFill>
                          <a:effectLst/>
                          <a:latin typeface="+mn-lt"/>
                          <a:ea typeface="+mn-ea"/>
                          <a:cs typeface="+mn-cs"/>
                        </a:rPr>
                        <a:t>(3)</a:t>
                      </a:r>
                      <a:endParaRPr lang="en-US" sz="1600" b="1" dirty="0"/>
                    </a:p>
                  </a:txBody>
                  <a:tcPr/>
                </a:tc>
                <a:extLst>
                  <a:ext uri="{0D108BD9-81ED-4DB2-BD59-A6C34878D82A}">
                    <a16:rowId xmlns:a16="http://schemas.microsoft.com/office/drawing/2014/main" val="364153935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dk1"/>
                          </a:solidFill>
                          <a:effectLst/>
                          <a:latin typeface="+mn-lt"/>
                          <a:ea typeface="+mn-ea"/>
                          <a:cs typeface="+mn-cs"/>
                        </a:rPr>
                        <a:t>EAH Jena </a:t>
                      </a:r>
                      <a:r>
                        <a:rPr lang="en-US" sz="1600" b="1" dirty="0">
                          <a:solidFill>
                            <a:schemeClr val="dk1"/>
                          </a:solidFill>
                          <a:effectLst/>
                          <a:latin typeface="+mn-lt"/>
                          <a:ea typeface="+mn-ea"/>
                          <a:cs typeface="+mn-cs"/>
                        </a:rPr>
                        <a:t>(7)</a:t>
                      </a:r>
                      <a:endParaRPr lang="en-US" sz="16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0" dirty="0"/>
                        <a:t>Kassel University</a:t>
                      </a:r>
                      <a:r>
                        <a:rPr lang="en-US" sz="1600" b="1" dirty="0"/>
                        <a:t> (4)</a:t>
                      </a:r>
                    </a:p>
                  </a:txBody>
                  <a:tcPr/>
                </a:tc>
                <a:extLst>
                  <a:ext uri="{0D108BD9-81ED-4DB2-BD59-A6C34878D82A}">
                    <a16:rowId xmlns:a16="http://schemas.microsoft.com/office/drawing/2014/main" val="3876499477"/>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Freiberg TU </a:t>
                      </a:r>
                      <a:r>
                        <a:rPr lang="en-US" sz="1600" b="1" dirty="0"/>
                        <a:t>(5)</a:t>
                      </a:r>
                    </a:p>
                  </a:txBody>
                  <a:tcPr/>
                </a:tc>
                <a:tc rowSpan="2">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dirty="0"/>
                        <a:t>Total =</a:t>
                      </a:r>
                      <a:r>
                        <a:rPr lang="en-US" sz="2000" b="1" baseline="0" dirty="0"/>
                        <a:t> 214</a:t>
                      </a:r>
                      <a:endParaRPr lang="en-US" sz="2000" b="1" dirty="0"/>
                    </a:p>
                  </a:txBody>
                  <a:tcPr anchor="ctr"/>
                </a:tc>
                <a:extLst>
                  <a:ext uri="{0D108BD9-81ED-4DB2-BD59-A6C34878D82A}">
                    <a16:rowId xmlns:a16="http://schemas.microsoft.com/office/drawing/2014/main" val="3540989558"/>
                  </a:ext>
                </a:extLst>
              </a:tr>
              <a:tr h="309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0" dirty="0"/>
                        <a:t>Reutlingen HS </a:t>
                      </a:r>
                      <a:r>
                        <a:rPr lang="en-US" sz="1600" b="1" dirty="0"/>
                        <a:t>(3)</a:t>
                      </a:r>
                    </a:p>
                  </a:txBody>
                  <a:tcPr/>
                </a:tc>
                <a:tc vMerge="1">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600" b="1" dirty="0"/>
                    </a:p>
                  </a:txBody>
                  <a:tcPr/>
                </a:tc>
                <a:extLst>
                  <a:ext uri="{0D108BD9-81ED-4DB2-BD59-A6C34878D82A}">
                    <a16:rowId xmlns:a16="http://schemas.microsoft.com/office/drawing/2014/main" val="4200392869"/>
                  </a:ext>
                </a:extLst>
              </a:tr>
            </a:tbl>
          </a:graphicData>
        </a:graphic>
      </p:graphicFrame>
      <p:sp>
        <p:nvSpPr>
          <p:cNvPr id="13" name="Rectangle 1">
            <a:extLst>
              <a:ext uri="{FF2B5EF4-FFF2-40B4-BE49-F238E27FC236}">
                <a16:creationId xmlns:a16="http://schemas.microsoft.com/office/drawing/2014/main" id="{D43A6609-BD05-4DED-839E-D7A58E113981}"/>
              </a:ext>
            </a:extLst>
          </p:cNvPr>
          <p:cNvSpPr>
            <a:spLocks noChangeArrowheads="1"/>
          </p:cNvSpPr>
          <p:nvPr/>
        </p:nvSpPr>
        <p:spPr bwMode="auto">
          <a:xfrm>
            <a:off x="1983760" y="1248362"/>
            <a:ext cx="51764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u="none" strike="noStrike" cap="none" normalizeH="0" baseline="0" dirty="0">
                <a:ln>
                  <a:noFill/>
                </a:ln>
                <a:effectLst/>
                <a:latin typeface="Calibri" panose="020F0502020204030204" pitchFamily="34" charset="0"/>
                <a:ea typeface="Calibri" panose="020F0502020204030204" pitchFamily="34" charset="0"/>
                <a:cs typeface="Arial" panose="020B0604020202020204" pitchFamily="34" charset="0"/>
              </a:rPr>
              <a:t>Number of MECH outgoings per partner university </a:t>
            </a:r>
            <a:r>
              <a:rPr lang="en-US" altLang="en-US" sz="1600" b="1" dirty="0">
                <a:latin typeface="Calibri" panose="020F0502020204030204" pitchFamily="34" charset="0"/>
                <a:ea typeface="Calibri" panose="020F0502020204030204" pitchFamily="34" charset="0"/>
                <a:cs typeface="Arial" panose="020B0604020202020204" pitchFamily="34" charset="0"/>
              </a:rPr>
              <a:t>so far …</a:t>
            </a:r>
            <a:endParaRPr kumimoji="0" lang="en-US" altLang="en-US" sz="4000" b="1" u="none" strike="noStrike" cap="none" normalizeH="0" baseline="0" dirty="0">
              <a:ln>
                <a:noFill/>
              </a:ln>
              <a:effectLst/>
              <a:latin typeface="Arial" panose="020B0604020202020204" pitchFamily="34" charset="0"/>
            </a:endParaRPr>
          </a:p>
        </p:txBody>
      </p:sp>
      <p:sp>
        <p:nvSpPr>
          <p:cNvPr id="9"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241086572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46E28D2-13F0-4745-A8D8-567005C25B6F}" type="slidenum">
              <a:rPr lang="en-GB" smtClean="0"/>
              <a:t>29</a:t>
            </a:fld>
            <a:endParaRPr lang="en-GB"/>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718" t="10958" r="20718" b="12585"/>
          <a:stretch/>
        </p:blipFill>
        <p:spPr>
          <a:xfrm>
            <a:off x="6553200" y="1962264"/>
            <a:ext cx="2376323" cy="319041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8998" t="4705" r="18997" b="3211"/>
          <a:stretch/>
        </p:blipFill>
        <p:spPr>
          <a:xfrm>
            <a:off x="152400" y="2226057"/>
            <a:ext cx="2185916" cy="244614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809" y="1925591"/>
            <a:ext cx="672175" cy="547046"/>
          </a:xfrm>
          <a:prstGeom prst="rect">
            <a:avLst/>
          </a:prstGeom>
        </p:spPr>
      </p:pic>
      <p:sp>
        <p:nvSpPr>
          <p:cNvPr id="17" name="Oval 16"/>
          <p:cNvSpPr/>
          <p:nvPr/>
        </p:nvSpPr>
        <p:spPr>
          <a:xfrm>
            <a:off x="609600" y="3190188"/>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17" idx="0"/>
            <a:endCxn id="18" idx="1"/>
          </p:cNvCxnSpPr>
          <p:nvPr/>
        </p:nvCxnSpPr>
        <p:spPr>
          <a:xfrm rot="5400000" flipH="1" flipV="1">
            <a:off x="256597" y="2574977"/>
            <a:ext cx="991074" cy="239349"/>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1904507"/>
            <a:ext cx="621875" cy="621875"/>
          </a:xfrm>
          <a:prstGeom prst="rect">
            <a:avLst/>
          </a:prstGeom>
        </p:spPr>
      </p:pic>
      <p:sp>
        <p:nvSpPr>
          <p:cNvPr id="27" name="Oval 26"/>
          <p:cNvSpPr/>
          <p:nvPr/>
        </p:nvSpPr>
        <p:spPr>
          <a:xfrm>
            <a:off x="8027670" y="24460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848600" y="24269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77150" y="2571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216140" y="2586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53300" y="2590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391400" y="27432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848600" y="30899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103870" y="3185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279130" y="32346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82940" y="34328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435340" y="3592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690610" y="35433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785860" y="35458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751570" y="3211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515350" y="29489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309610" y="2990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8126730" y="32842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161020" y="3630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8321040" y="3733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7947660" y="3890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959090" y="36195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08570" y="37795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741920" y="39433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7620000" y="40576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966710" y="41910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8244840" y="4389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8500110" y="4491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7479030" y="4495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7768590" y="4480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174230" y="4773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490460" y="4777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627620" y="48006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183880" y="4812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8294370" y="4861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53400" y="4530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658100" y="4659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26680" y="46748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71410" y="4354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269480" y="4396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277100" y="42405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368540" y="3897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379970" y="3714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673340" y="33947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82740" y="3669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777990" y="40767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915150" y="42976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7021830" y="41681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50430" y="41452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7360920" y="3246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143750" y="3371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7204710" y="30708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105650" y="32042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953250" y="3348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7018020" y="3387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816090" y="34442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873240" y="35204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911340" y="36423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945630" y="37223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071360" y="38747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7128510" y="40195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231380" y="4015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7204710" y="3947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7018020" y="26517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Elbow Connector 89"/>
          <p:cNvCxnSpPr>
            <a:stCxn id="93" idx="0"/>
            <a:endCxn id="25" idx="3"/>
          </p:cNvCxnSpPr>
          <p:nvPr/>
        </p:nvCxnSpPr>
        <p:spPr>
          <a:xfrm rot="16200000" flipV="1">
            <a:off x="6966905" y="2195016"/>
            <a:ext cx="999565" cy="104042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7964039" y="3215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ight Arrow 91"/>
          <p:cNvSpPr/>
          <p:nvPr/>
        </p:nvSpPr>
        <p:spPr>
          <a:xfrm flipH="1">
            <a:off x="3231959" y="3185356"/>
            <a:ext cx="2276856"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Faculty Exchange</a:t>
            </a:r>
          </a:p>
        </p:txBody>
      </p:sp>
    </p:spTree>
    <p:extLst>
      <p:ext uri="{BB962C8B-B14F-4D97-AF65-F5344CB8AC3E}">
        <p14:creationId xmlns:p14="http://schemas.microsoft.com/office/powerpoint/2010/main" val="329467363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202130" y="1143000"/>
            <a:ext cx="8774009" cy="4524315"/>
          </a:xfrm>
          <a:prstGeom prst="rect">
            <a:avLst/>
          </a:prstGeom>
        </p:spPr>
        <p:txBody>
          <a:bodyPr wrap="square">
            <a:spAutoFit/>
          </a:bodyPr>
          <a:lstStyle/>
          <a:p>
            <a:pPr marL="280988" marR="0" lvl="0" indent="-280988"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2400" dirty="0">
                <a:solidFill>
                  <a:prstClr val="black"/>
                </a:solidFill>
                <a:latin typeface="Calibri"/>
                <a:cs typeface="Arial" panose="020B0604020202020204" pitchFamily="34" charset="0"/>
              </a:rPr>
              <a:t>MECH Overview, F</a:t>
            </a:r>
            <a:r>
              <a:rPr kumimoji="0" lang="en-US" sz="2400" i="0" u="none" strike="noStrike" kern="1200" cap="none" spc="0" normalizeH="0" baseline="0" noProof="0" dirty="0" err="1">
                <a:ln>
                  <a:noFill/>
                </a:ln>
                <a:solidFill>
                  <a:prstClr val="black"/>
                </a:solidFill>
                <a:effectLst/>
                <a:uLnTx/>
                <a:uFillTx/>
                <a:latin typeface="Calibri"/>
                <a:cs typeface="Arial" panose="020B0604020202020204" pitchFamily="34" charset="0"/>
              </a:rPr>
              <a:t>aculty</a:t>
            </a:r>
            <a:r>
              <a:rPr kumimoji="0" lang="en-US" sz="2400" i="0" u="none" strike="noStrike" kern="1200" cap="none" spc="0" normalizeH="0" baseline="0" noProof="0" dirty="0">
                <a:ln>
                  <a:noFill/>
                </a:ln>
                <a:solidFill>
                  <a:prstClr val="black"/>
                </a:solidFill>
                <a:effectLst/>
                <a:uLnTx/>
                <a:uFillTx/>
                <a:latin typeface="Calibri"/>
                <a:cs typeface="Arial" panose="020B0604020202020204" pitchFamily="34" charset="0"/>
              </a:rPr>
              <a:t> Directory,</a:t>
            </a:r>
            <a:r>
              <a:rPr lang="en-US" sz="2400" noProof="0" dirty="0">
                <a:solidFill>
                  <a:prstClr val="black"/>
                </a:solidFill>
                <a:latin typeface="Calibri"/>
                <a:cs typeface="Arial" panose="020B0604020202020204" pitchFamily="34" charset="0"/>
              </a:rPr>
              <a:t> and </a:t>
            </a:r>
            <a:r>
              <a:rPr lang="en-US" sz="2400" dirty="0">
                <a:solidFill>
                  <a:prstClr val="black"/>
                </a:solidFill>
                <a:latin typeface="Calibri"/>
                <a:cs typeface="Arial" panose="020B0604020202020204" pitchFamily="34" charset="0"/>
              </a:rPr>
              <a:t>Research Interests</a:t>
            </a:r>
            <a:endParaRPr kumimoji="0" lang="en-US" sz="2400" i="0" u="none" strike="noStrike" kern="1200" cap="none" spc="0" normalizeH="0" baseline="0" noProof="0" dirty="0">
              <a:ln>
                <a:noFill/>
              </a:ln>
              <a:solidFill>
                <a:prstClr val="black"/>
              </a:solidFill>
              <a:effectLst/>
              <a:uLnTx/>
              <a:uFillTx/>
              <a:latin typeface="Calibri"/>
              <a:cs typeface="Arial" panose="020B0604020202020204" pitchFamily="34" charset="0"/>
            </a:endParaRPr>
          </a:p>
          <a:p>
            <a:pPr marL="280988" lvl="0" indent="-280988" algn="just" eaLnBrk="1" fontAlgn="auto" hangingPunct="1">
              <a:lnSpc>
                <a:spcPct val="150000"/>
              </a:lnSpc>
              <a:spcBef>
                <a:spcPts val="0"/>
              </a:spcBef>
              <a:spcAft>
                <a:spcPts val="0"/>
              </a:spcAft>
              <a:buFont typeface="Arial" panose="020B0604020202020204" pitchFamily="34" charset="0"/>
              <a:buChar char="•"/>
              <a:defRPr/>
            </a:pPr>
            <a:r>
              <a:rPr lang="en-US" sz="2400" dirty="0">
                <a:solidFill>
                  <a:prstClr val="black"/>
                </a:solidFill>
                <a:latin typeface="Calibri"/>
                <a:cs typeface="Arial" panose="020B0604020202020204" pitchFamily="34" charset="0"/>
              </a:rPr>
              <a:t>MECH</a:t>
            </a:r>
            <a:r>
              <a:rPr kumimoji="0" lang="en-US" sz="2400" i="0" u="none" strike="noStrike" kern="1200" cap="none" spc="0" normalizeH="0" baseline="0" noProof="0" dirty="0">
                <a:ln>
                  <a:noFill/>
                </a:ln>
                <a:solidFill>
                  <a:prstClr val="black"/>
                </a:solidFill>
                <a:effectLst/>
                <a:uLnTx/>
                <a:uFillTx/>
                <a:latin typeface="Calibri"/>
                <a:cs typeface="Arial" panose="020B0604020202020204" pitchFamily="34" charset="0"/>
              </a:rPr>
              <a:t> Students/Faculty/Staff Exchange</a:t>
            </a:r>
            <a:endParaRPr kumimoji="0" lang="en-US" sz="2400" i="0" u="none" strike="noStrike" kern="1200" cap="none" spc="0" normalizeH="0" noProof="0" dirty="0">
              <a:ln>
                <a:noFill/>
              </a:ln>
              <a:solidFill>
                <a:prstClr val="black"/>
              </a:solidFill>
              <a:effectLst/>
              <a:uLnTx/>
              <a:uFillTx/>
              <a:latin typeface="Calibri"/>
              <a:cs typeface="Arial" panose="020B0604020202020204" pitchFamily="34" charset="0"/>
            </a:endParaRP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MECH Dual Studies Track</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Online-Teaching and E-Learning Tools</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MECH Curricula Development</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Feedback from GJU Students</a:t>
            </a:r>
            <a:endParaRPr lang="en-US" sz="2400" dirty="0">
              <a:solidFill>
                <a:prstClr val="black"/>
              </a:solidFill>
              <a:latin typeface="Calibri"/>
              <a:cs typeface="Arial" panose="020B0604020202020204" pitchFamily="34" charset="0"/>
            </a:endParaRP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en-US" sz="2400" dirty="0">
                <a:solidFill>
                  <a:prstClr val="black"/>
                </a:solidFill>
                <a:latin typeface="Calibri"/>
                <a:cs typeface="Arial" panose="020B0604020202020204" pitchFamily="34" charset="0"/>
              </a:rPr>
              <a:t>Open Discussion</a:t>
            </a:r>
          </a:p>
          <a:p>
            <a:pPr marL="280988" indent="-280988" algn="just" eaLnBrk="1" fontAlgn="auto" hangingPunct="1">
              <a:lnSpc>
                <a:spcPct val="150000"/>
              </a:lnSpc>
              <a:spcBef>
                <a:spcPts val="0"/>
              </a:spcBef>
              <a:spcAft>
                <a:spcPts val="0"/>
              </a:spcAft>
              <a:buFont typeface="Arial" panose="020B0604020202020204" pitchFamily="34" charset="0"/>
              <a:buChar char="•"/>
              <a:defRPr/>
            </a:pPr>
            <a:endParaRPr kumimoji="0" lang="en-US" sz="2400" i="0" u="none" strike="noStrike" kern="1200" cap="none" spc="0" normalizeH="0" baseline="0" noProof="0" dirty="0">
              <a:ln>
                <a:noFill/>
              </a:ln>
              <a:solidFill>
                <a:prstClr val="black"/>
              </a:solidFill>
              <a:effectLst/>
              <a:uLnTx/>
              <a:uFillTx/>
              <a:latin typeface="Calibri"/>
              <a:cs typeface="Arial" charset="0"/>
            </a:endParaRPr>
          </a:p>
        </p:txBody>
      </p:sp>
      <p:sp>
        <p:nvSpPr>
          <p:cNvPr id="6" name="Title 1"/>
          <p:cNvSpPr>
            <a:spLocks noGrp="1"/>
          </p:cNvSpPr>
          <p:nvPr>
            <p:ph type="title"/>
          </p:nvPr>
        </p:nvSpPr>
        <p:spPr>
          <a:xfrm>
            <a:off x="457200" y="274638"/>
            <a:ext cx="8229600" cy="1143000"/>
          </a:xfrm>
        </p:spPr>
        <p:txBody>
          <a:bodyPr/>
          <a:lstStyle/>
          <a:p>
            <a:pPr lvl="0">
              <a:lnSpc>
                <a:spcPts val="4000"/>
              </a:lnSpc>
              <a:defRPr/>
            </a:pPr>
            <a:r>
              <a:rPr lang="en-US" b="1" dirty="0">
                <a:solidFill>
                  <a:srgbClr val="F4A500"/>
                </a:solidFill>
                <a:cs typeface="Times New Roman" panose="02020603050405020304" pitchFamily="18" charset="0"/>
              </a:rPr>
              <a:t>Outline</a:t>
            </a:r>
            <a:endParaRPr lang="de-DE" sz="3600" b="1" dirty="0">
              <a:solidFill>
                <a:srgbClr val="F4A500"/>
              </a:solidFill>
              <a:cs typeface="Times New Roman" panose="02020603050405020304" pitchFamily="18" charset="0"/>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77067303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Flying Faculty (FF)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4" name="Rounded Rectangle 3"/>
          <p:cNvSpPr/>
          <p:nvPr/>
        </p:nvSpPr>
        <p:spPr>
          <a:xfrm>
            <a:off x="1466441" y="1632146"/>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To enhance the exchange of expertise between GJU and its German partner universities</a:t>
            </a:r>
          </a:p>
        </p:txBody>
      </p:sp>
      <p:sp>
        <p:nvSpPr>
          <p:cNvPr id="12" name="Rounded Rectangle 11"/>
          <p:cNvSpPr/>
          <p:nvPr/>
        </p:nvSpPr>
        <p:spPr>
          <a:xfrm>
            <a:off x="1466441" y="2413000"/>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Professors/lecturers especially from the partner universities</a:t>
            </a:r>
          </a:p>
          <a:p>
            <a:pPr marL="285750" indent="-285750" algn="just">
              <a:buFontTx/>
              <a:buChar char="-"/>
            </a:pPr>
            <a:r>
              <a:rPr lang="en-US" dirty="0">
                <a:solidFill>
                  <a:schemeClr val="tx1"/>
                </a:solidFill>
              </a:rPr>
              <a:t>Lecturers from industrial partners</a:t>
            </a:r>
          </a:p>
        </p:txBody>
      </p:sp>
      <p:sp>
        <p:nvSpPr>
          <p:cNvPr id="13" name="Rounded Rectangle 12"/>
          <p:cNvSpPr/>
          <p:nvPr/>
        </p:nvSpPr>
        <p:spPr>
          <a:xfrm>
            <a:off x="1466440" y="4784095"/>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Minimum of </a:t>
            </a:r>
            <a:r>
              <a:rPr lang="en-US" b="1" dirty="0">
                <a:solidFill>
                  <a:schemeClr val="tx1"/>
                </a:solidFill>
              </a:rPr>
              <a:t>20 teaching hours</a:t>
            </a:r>
            <a:r>
              <a:rPr lang="en-US" dirty="0">
                <a:solidFill>
                  <a:schemeClr val="tx1"/>
                </a:solidFill>
              </a:rPr>
              <a:t> in a Maximum of </a:t>
            </a:r>
            <a:r>
              <a:rPr lang="en-US" b="1" dirty="0">
                <a:solidFill>
                  <a:schemeClr val="tx1"/>
                </a:solidFill>
              </a:rPr>
              <a:t>21 days</a:t>
            </a:r>
            <a:endParaRPr lang="en-US" dirty="0">
              <a:solidFill>
                <a:schemeClr val="tx1"/>
              </a:solidFill>
            </a:endParaRPr>
          </a:p>
        </p:txBody>
      </p:sp>
      <p:sp>
        <p:nvSpPr>
          <p:cNvPr id="14" name="Rounded Rectangle 13"/>
          <p:cNvSpPr/>
          <p:nvPr/>
        </p:nvSpPr>
        <p:spPr>
          <a:xfrm>
            <a:off x="1493108" y="3194836"/>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At GJU</a:t>
            </a:r>
          </a:p>
        </p:txBody>
      </p:sp>
      <p:sp>
        <p:nvSpPr>
          <p:cNvPr id="15" name="Rounded Rectangle 14"/>
          <p:cNvSpPr/>
          <p:nvPr/>
        </p:nvSpPr>
        <p:spPr>
          <a:xfrm>
            <a:off x="1466440" y="3989465"/>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Between Semesters [Intensive/Crash Course]</a:t>
            </a:r>
          </a:p>
          <a:p>
            <a:pPr marL="285750" indent="-285750" algn="just">
              <a:buFontTx/>
              <a:buChar char="-"/>
            </a:pPr>
            <a:r>
              <a:rPr lang="en-US" dirty="0">
                <a:solidFill>
                  <a:schemeClr val="tx1"/>
                </a:solidFill>
              </a:rPr>
              <a:t>During Semesters [Part of a Course] </a:t>
            </a:r>
          </a:p>
        </p:txBody>
      </p:sp>
      <p:sp>
        <p:nvSpPr>
          <p:cNvPr id="16" name="Rounded Rectangle 15"/>
          <p:cNvSpPr/>
          <p:nvPr/>
        </p:nvSpPr>
        <p:spPr>
          <a:xfrm>
            <a:off x="76200" y="1632146"/>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Why?</a:t>
            </a:r>
          </a:p>
        </p:txBody>
      </p:sp>
      <p:sp>
        <p:nvSpPr>
          <p:cNvPr id="17" name="Rounded Rectangle 16"/>
          <p:cNvSpPr/>
          <p:nvPr/>
        </p:nvSpPr>
        <p:spPr>
          <a:xfrm>
            <a:off x="76200" y="2413000"/>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Who?</a:t>
            </a:r>
          </a:p>
        </p:txBody>
      </p:sp>
      <p:sp>
        <p:nvSpPr>
          <p:cNvPr id="18" name="Rounded Rectangle 17"/>
          <p:cNvSpPr/>
          <p:nvPr/>
        </p:nvSpPr>
        <p:spPr>
          <a:xfrm>
            <a:off x="76200" y="3194836"/>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Where?</a:t>
            </a:r>
          </a:p>
        </p:txBody>
      </p:sp>
      <p:sp>
        <p:nvSpPr>
          <p:cNvPr id="19" name="Rounded Rectangle 18"/>
          <p:cNvSpPr/>
          <p:nvPr/>
        </p:nvSpPr>
        <p:spPr>
          <a:xfrm>
            <a:off x="76200" y="3989465"/>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When?</a:t>
            </a:r>
          </a:p>
        </p:txBody>
      </p:sp>
      <p:sp>
        <p:nvSpPr>
          <p:cNvPr id="20" name="Rounded Rectangle 19"/>
          <p:cNvSpPr/>
          <p:nvPr/>
        </p:nvSpPr>
        <p:spPr>
          <a:xfrm>
            <a:off x="76200" y="4784095"/>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a:t>
            </a:r>
          </a:p>
        </p:txBody>
      </p:sp>
      <p:sp>
        <p:nvSpPr>
          <p:cNvPr id="21" name="Rounded Rectangle 20"/>
          <p:cNvSpPr/>
          <p:nvPr/>
        </p:nvSpPr>
        <p:spPr>
          <a:xfrm>
            <a:off x="1466440" y="5532338"/>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Per Department each Year </a:t>
            </a:r>
            <a:r>
              <a:rPr lang="en-US" dirty="0">
                <a:solidFill>
                  <a:schemeClr val="tx1"/>
                </a:solidFill>
                <a:sym typeface="Wingdings" panose="05000000000000000000" pitchFamily="2" charset="2"/>
              </a:rPr>
              <a:t> </a:t>
            </a:r>
            <a:r>
              <a:rPr lang="en-US" dirty="0">
                <a:solidFill>
                  <a:schemeClr val="tx1"/>
                </a:solidFill>
              </a:rPr>
              <a:t>Two candidates + One reserved </a:t>
            </a:r>
          </a:p>
        </p:txBody>
      </p:sp>
      <p:sp>
        <p:nvSpPr>
          <p:cNvPr id="22" name="Rounded Rectangle 21"/>
          <p:cNvSpPr/>
          <p:nvPr/>
        </p:nvSpPr>
        <p:spPr>
          <a:xfrm>
            <a:off x="76200" y="5532338"/>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Many?</a:t>
            </a:r>
          </a:p>
        </p:txBody>
      </p:sp>
    </p:spTree>
    <p:extLst>
      <p:ext uri="{BB962C8B-B14F-4D97-AF65-F5344CB8AC3E}">
        <p14:creationId xmlns:p14="http://schemas.microsoft.com/office/powerpoint/2010/main" val="282979683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Flying Faculty (FF)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4" name="Rounded Rectangle 3"/>
          <p:cNvSpPr/>
          <p:nvPr/>
        </p:nvSpPr>
        <p:spPr>
          <a:xfrm>
            <a:off x="76200" y="2111798"/>
            <a:ext cx="8839200" cy="437035"/>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A honorarium payment of </a:t>
            </a:r>
            <a:r>
              <a:rPr lang="en-US" b="1" dirty="0">
                <a:solidFill>
                  <a:schemeClr val="tx1"/>
                </a:solidFill>
              </a:rPr>
              <a:t>29 Euro per lesson</a:t>
            </a:r>
          </a:p>
        </p:txBody>
      </p:sp>
      <p:sp>
        <p:nvSpPr>
          <p:cNvPr id="23" name="Rounded Rectangle 22"/>
          <p:cNvSpPr/>
          <p:nvPr/>
        </p:nvSpPr>
        <p:spPr>
          <a:xfrm>
            <a:off x="76200" y="2640412"/>
            <a:ext cx="8839200" cy="124691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Travel costs including </a:t>
            </a:r>
            <a:r>
              <a:rPr lang="en-US" b="1" dirty="0">
                <a:solidFill>
                  <a:schemeClr val="tx1"/>
                </a:solidFill>
              </a:rPr>
              <a:t>round-trip airline ticket </a:t>
            </a:r>
            <a:r>
              <a:rPr lang="en-US" dirty="0">
                <a:solidFill>
                  <a:schemeClr val="tx1"/>
                </a:solidFill>
              </a:rPr>
              <a:t>(economy class)</a:t>
            </a:r>
          </a:p>
          <a:p>
            <a:pPr marL="285750" indent="-285750" algn="just">
              <a:buFontTx/>
              <a:buChar char="-"/>
            </a:pPr>
            <a:r>
              <a:rPr lang="en-US" b="1" dirty="0">
                <a:solidFill>
                  <a:schemeClr val="tx1"/>
                </a:solidFill>
              </a:rPr>
              <a:t>Train ticket </a:t>
            </a:r>
            <a:r>
              <a:rPr lang="en-US" dirty="0">
                <a:solidFill>
                  <a:schemeClr val="tx1"/>
                </a:solidFill>
              </a:rPr>
              <a:t>to and from the airport in Germany</a:t>
            </a:r>
          </a:p>
          <a:p>
            <a:pPr marL="285750" indent="-285750" algn="just">
              <a:buFontTx/>
              <a:buChar char="-"/>
            </a:pPr>
            <a:r>
              <a:rPr lang="en-US" b="1" dirty="0">
                <a:solidFill>
                  <a:schemeClr val="tx1"/>
                </a:solidFill>
              </a:rPr>
              <a:t>Visa</a:t>
            </a:r>
            <a:r>
              <a:rPr lang="en-US" dirty="0">
                <a:solidFill>
                  <a:schemeClr val="tx1"/>
                </a:solidFill>
              </a:rPr>
              <a:t> cost in Jordan of </a:t>
            </a:r>
            <a:r>
              <a:rPr lang="en-US" b="1" dirty="0">
                <a:solidFill>
                  <a:schemeClr val="tx1"/>
                </a:solidFill>
              </a:rPr>
              <a:t>40 JOD</a:t>
            </a:r>
          </a:p>
          <a:p>
            <a:pPr marL="285750" indent="-285750" algn="just">
              <a:buFontTx/>
              <a:buChar char="-"/>
            </a:pPr>
            <a:r>
              <a:rPr lang="en-US" b="1" dirty="0">
                <a:solidFill>
                  <a:schemeClr val="tx1"/>
                </a:solidFill>
              </a:rPr>
              <a:t>Taxi</a:t>
            </a:r>
            <a:r>
              <a:rPr lang="en-US" dirty="0">
                <a:solidFill>
                  <a:schemeClr val="tx1"/>
                </a:solidFill>
              </a:rPr>
              <a:t> costs from and to Amman airport of up to </a:t>
            </a:r>
            <a:r>
              <a:rPr lang="en-US" b="1" dirty="0">
                <a:solidFill>
                  <a:schemeClr val="tx1"/>
                </a:solidFill>
              </a:rPr>
              <a:t>30 JOD </a:t>
            </a:r>
            <a:r>
              <a:rPr lang="en-US" dirty="0">
                <a:solidFill>
                  <a:schemeClr val="tx1"/>
                </a:solidFill>
              </a:rPr>
              <a:t>for each way (with a valid receipt)</a:t>
            </a:r>
          </a:p>
        </p:txBody>
      </p:sp>
      <p:sp>
        <p:nvSpPr>
          <p:cNvPr id="24" name="Rounded Rectangle 23"/>
          <p:cNvSpPr/>
          <p:nvPr/>
        </p:nvSpPr>
        <p:spPr>
          <a:xfrm>
            <a:off x="76200" y="4470503"/>
            <a:ext cx="8839200" cy="1246912"/>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b="1" dirty="0">
                <a:solidFill>
                  <a:schemeClr val="tx1"/>
                </a:solidFill>
              </a:rPr>
              <a:t>Per diem </a:t>
            </a:r>
            <a:r>
              <a:rPr lang="en-US" dirty="0">
                <a:solidFill>
                  <a:schemeClr val="tx1"/>
                </a:solidFill>
              </a:rPr>
              <a:t>of </a:t>
            </a:r>
            <a:r>
              <a:rPr lang="en-US" b="1" dirty="0">
                <a:solidFill>
                  <a:schemeClr val="tx1"/>
                </a:solidFill>
              </a:rPr>
              <a:t>80 JOD </a:t>
            </a:r>
            <a:r>
              <a:rPr lang="en-US" dirty="0">
                <a:solidFill>
                  <a:schemeClr val="tx1"/>
                </a:solidFill>
              </a:rPr>
              <a:t>for the days (only), the professor/lecturer is teaching at GJU.</a:t>
            </a:r>
          </a:p>
          <a:p>
            <a:pPr marL="285750" indent="-285750" algn="just">
              <a:buFontTx/>
              <a:buChar char="-"/>
            </a:pPr>
            <a:r>
              <a:rPr lang="en-US" dirty="0">
                <a:solidFill>
                  <a:schemeClr val="tx1"/>
                </a:solidFill>
              </a:rPr>
              <a:t>The per diem is intended to cover the costs for </a:t>
            </a:r>
            <a:r>
              <a:rPr lang="en-US" u="sng" dirty="0">
                <a:solidFill>
                  <a:schemeClr val="tx1"/>
                </a:solidFill>
              </a:rPr>
              <a:t>accommodation</a:t>
            </a:r>
            <a:r>
              <a:rPr lang="en-US" dirty="0">
                <a:solidFill>
                  <a:schemeClr val="tx1"/>
                </a:solidFill>
              </a:rPr>
              <a:t>, </a:t>
            </a:r>
            <a:r>
              <a:rPr lang="en-US" u="sng" dirty="0">
                <a:solidFill>
                  <a:schemeClr val="tx1"/>
                </a:solidFill>
              </a:rPr>
              <a:t>living expenses</a:t>
            </a:r>
            <a:r>
              <a:rPr lang="en-US" dirty="0">
                <a:solidFill>
                  <a:schemeClr val="tx1"/>
                </a:solidFill>
              </a:rPr>
              <a:t>, and </a:t>
            </a:r>
            <a:r>
              <a:rPr lang="en-US" u="sng" dirty="0">
                <a:solidFill>
                  <a:schemeClr val="tx1"/>
                </a:solidFill>
              </a:rPr>
              <a:t>commuting</a:t>
            </a:r>
            <a:r>
              <a:rPr lang="en-US" dirty="0">
                <a:solidFill>
                  <a:schemeClr val="tx1"/>
                </a:solidFill>
              </a:rPr>
              <a:t> costs to and from campus in Jordan.</a:t>
            </a:r>
          </a:p>
        </p:txBody>
      </p:sp>
      <p:sp>
        <p:nvSpPr>
          <p:cNvPr id="2" name="AutoShape 2" descr="Magdeburg-Stendal University of Applied Sciences - Wikidata"/>
          <p:cNvSpPr>
            <a:spLocks noChangeAspect="1" noChangeArrowheads="1"/>
          </p:cNvSpPr>
          <p:nvPr/>
        </p:nvSpPr>
        <p:spPr bwMode="auto">
          <a:xfrm>
            <a:off x="155575" y="-860425"/>
            <a:ext cx="201930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6778" y="1893580"/>
            <a:ext cx="910487" cy="910487"/>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76616" y="4114800"/>
            <a:ext cx="894664" cy="728119"/>
          </a:xfrm>
          <a:prstGeom prst="rect">
            <a:avLst/>
          </a:prstGeom>
        </p:spPr>
      </p:pic>
      <p:sp>
        <p:nvSpPr>
          <p:cNvPr id="27" name="Rounded Rectangle 26"/>
          <p:cNvSpPr/>
          <p:nvPr/>
        </p:nvSpPr>
        <p:spPr>
          <a:xfrm>
            <a:off x="4109845" y="1295400"/>
            <a:ext cx="1452755"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 Covered?</a:t>
            </a:r>
          </a:p>
        </p:txBody>
      </p:sp>
    </p:spTree>
    <p:extLst>
      <p:ext uri="{BB962C8B-B14F-4D97-AF65-F5344CB8AC3E}">
        <p14:creationId xmlns:p14="http://schemas.microsoft.com/office/powerpoint/2010/main" val="228829554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Flying Faculty (FF)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4" name="Rounded Rectangle 3"/>
          <p:cNvSpPr/>
          <p:nvPr/>
        </p:nvSpPr>
        <p:spPr>
          <a:xfrm>
            <a:off x="76200" y="21201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1:</a:t>
            </a:r>
            <a:r>
              <a:rPr lang="en-US" dirty="0">
                <a:solidFill>
                  <a:schemeClr val="tx1"/>
                </a:solidFill>
              </a:rPr>
              <a:t> We contact potential new or former FF candidates to discuss possible teaching topics for the new upcoming calendar year. </a:t>
            </a:r>
          </a:p>
          <a:p>
            <a:pPr algn="just"/>
            <a:r>
              <a:rPr lang="en-US" b="1" dirty="0">
                <a:solidFill>
                  <a:srgbClr val="FF0000"/>
                </a:solidFill>
              </a:rPr>
              <a:t>[Within the Year]</a:t>
            </a:r>
          </a:p>
        </p:txBody>
      </p:sp>
      <p:sp>
        <p:nvSpPr>
          <p:cNvPr id="25" name="Rounded Rectangle 24"/>
          <p:cNvSpPr/>
          <p:nvPr/>
        </p:nvSpPr>
        <p:spPr>
          <a:xfrm>
            <a:off x="4109845" y="1295400"/>
            <a:ext cx="1452755"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Procedure?</a:t>
            </a:r>
          </a:p>
        </p:txBody>
      </p:sp>
      <p:sp>
        <p:nvSpPr>
          <p:cNvPr id="2" name="AutoShape 2" descr="Magdeburg-Stendal University of Applied Sciences - Wikidata"/>
          <p:cNvSpPr>
            <a:spLocks noChangeAspect="1" noChangeArrowheads="1"/>
          </p:cNvSpPr>
          <p:nvPr/>
        </p:nvSpPr>
        <p:spPr bwMode="auto">
          <a:xfrm>
            <a:off x="155575" y="-860425"/>
            <a:ext cx="201930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ounded Rectangle 14"/>
          <p:cNvSpPr/>
          <p:nvPr/>
        </p:nvSpPr>
        <p:spPr>
          <a:xfrm>
            <a:off x="76200" y="30853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2:</a:t>
            </a:r>
            <a:r>
              <a:rPr lang="en-US" dirty="0">
                <a:solidFill>
                  <a:schemeClr val="tx1"/>
                </a:solidFill>
              </a:rPr>
              <a:t> We send the filled "Application Form" to the International Office. </a:t>
            </a:r>
          </a:p>
          <a:p>
            <a:pPr algn="just"/>
            <a:r>
              <a:rPr lang="en-US" b="1" dirty="0">
                <a:solidFill>
                  <a:srgbClr val="FF0000"/>
                </a:solidFill>
              </a:rPr>
              <a:t>[Until November 30]</a:t>
            </a:r>
          </a:p>
        </p:txBody>
      </p:sp>
      <p:sp>
        <p:nvSpPr>
          <p:cNvPr id="16" name="Rounded Rectangle 15"/>
          <p:cNvSpPr/>
          <p:nvPr/>
        </p:nvSpPr>
        <p:spPr>
          <a:xfrm>
            <a:off x="76200" y="40505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3:</a:t>
            </a:r>
            <a:r>
              <a:rPr lang="en-US" dirty="0">
                <a:solidFill>
                  <a:schemeClr val="tx1"/>
                </a:solidFill>
              </a:rPr>
              <a:t> IO informs ECs and FFs about approval from Project Office Magdeburg-</a:t>
            </a:r>
            <a:r>
              <a:rPr lang="en-US" dirty="0" err="1">
                <a:solidFill>
                  <a:schemeClr val="tx1"/>
                </a:solidFill>
              </a:rPr>
              <a:t>Stendal</a:t>
            </a:r>
            <a:r>
              <a:rPr lang="en-US" dirty="0">
                <a:solidFill>
                  <a:schemeClr val="tx1"/>
                </a:solidFill>
              </a:rPr>
              <a:t> </a:t>
            </a:r>
            <a:r>
              <a:rPr lang="en-US" u="sng" dirty="0">
                <a:solidFill>
                  <a:schemeClr val="tx1"/>
                </a:solidFill>
              </a:rPr>
              <a:t>and </a:t>
            </a:r>
            <a:r>
              <a:rPr lang="en-US" dirty="0">
                <a:solidFill>
                  <a:schemeClr val="tx1"/>
                </a:solidFill>
              </a:rPr>
              <a:t>IO informs FF about all necessary administrative steps to be done within the program.  </a:t>
            </a:r>
          </a:p>
          <a:p>
            <a:pPr algn="just"/>
            <a:r>
              <a:rPr lang="en-US" b="1" dirty="0">
                <a:solidFill>
                  <a:srgbClr val="FF0000"/>
                </a:solidFill>
              </a:rPr>
              <a:t>[Beginning of the New Calendar Year]</a:t>
            </a:r>
          </a:p>
        </p:txBody>
      </p:sp>
      <p:sp>
        <p:nvSpPr>
          <p:cNvPr id="17" name="Rounded Rectangle 16"/>
          <p:cNvSpPr/>
          <p:nvPr/>
        </p:nvSpPr>
        <p:spPr>
          <a:xfrm>
            <a:off x="76200" y="5021464"/>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4:</a:t>
            </a:r>
            <a:r>
              <a:rPr lang="en-US" dirty="0">
                <a:solidFill>
                  <a:schemeClr val="tx1"/>
                </a:solidFill>
              </a:rPr>
              <a:t> EC stays in contact with FF to specify and draw the schedule and to fix the planned period of stay.  </a:t>
            </a:r>
          </a:p>
          <a:p>
            <a:pPr algn="just"/>
            <a:r>
              <a:rPr lang="en-US" b="1" dirty="0">
                <a:solidFill>
                  <a:srgbClr val="FF0000"/>
                </a:solidFill>
              </a:rPr>
              <a:t>[After approval of candidates]</a:t>
            </a:r>
          </a:p>
        </p:txBody>
      </p:sp>
    </p:spTree>
    <p:extLst>
      <p:ext uri="{BB962C8B-B14F-4D97-AF65-F5344CB8AC3E}">
        <p14:creationId xmlns:p14="http://schemas.microsoft.com/office/powerpoint/2010/main" val="405794028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Flying Faculty (FF)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4" name="Rounded Rectangle 3"/>
          <p:cNvSpPr/>
          <p:nvPr/>
        </p:nvSpPr>
        <p:spPr>
          <a:xfrm>
            <a:off x="76200" y="21201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5:</a:t>
            </a:r>
            <a:r>
              <a:rPr lang="en-US" dirty="0">
                <a:solidFill>
                  <a:schemeClr val="tx1"/>
                </a:solidFill>
              </a:rPr>
              <a:t> EC sends an official letter to the GJU President, asking for providing the daily allowance of 80 JOD for the FF.</a:t>
            </a:r>
          </a:p>
          <a:p>
            <a:pPr algn="just"/>
            <a:r>
              <a:rPr lang="en-US" b="1" dirty="0">
                <a:solidFill>
                  <a:srgbClr val="FF0000"/>
                </a:solidFill>
              </a:rPr>
              <a:t>[Latest 4 weeks before arrival of FF]</a:t>
            </a:r>
          </a:p>
        </p:txBody>
      </p:sp>
      <p:sp>
        <p:nvSpPr>
          <p:cNvPr id="25" name="Rounded Rectangle 24"/>
          <p:cNvSpPr/>
          <p:nvPr/>
        </p:nvSpPr>
        <p:spPr>
          <a:xfrm>
            <a:off x="4109845" y="1295400"/>
            <a:ext cx="1452755"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Procedure?</a:t>
            </a:r>
          </a:p>
        </p:txBody>
      </p:sp>
      <p:sp>
        <p:nvSpPr>
          <p:cNvPr id="2" name="AutoShape 2" descr="Magdeburg-Stendal University of Applied Sciences - Wikidata"/>
          <p:cNvSpPr>
            <a:spLocks noChangeAspect="1" noChangeArrowheads="1"/>
          </p:cNvSpPr>
          <p:nvPr/>
        </p:nvSpPr>
        <p:spPr bwMode="auto">
          <a:xfrm>
            <a:off x="155575" y="-860425"/>
            <a:ext cx="201930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ounded Rectangle 14"/>
          <p:cNvSpPr/>
          <p:nvPr/>
        </p:nvSpPr>
        <p:spPr>
          <a:xfrm>
            <a:off x="76200" y="30853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5:</a:t>
            </a:r>
            <a:r>
              <a:rPr lang="en-US" dirty="0">
                <a:solidFill>
                  <a:schemeClr val="tx1"/>
                </a:solidFill>
              </a:rPr>
              <a:t> EC invites the FF officially. </a:t>
            </a:r>
          </a:p>
          <a:p>
            <a:pPr algn="just"/>
            <a:r>
              <a:rPr lang="en-US" b="1" dirty="0">
                <a:solidFill>
                  <a:srgbClr val="FF0000"/>
                </a:solidFill>
              </a:rPr>
              <a:t>[After approval by the president]</a:t>
            </a:r>
          </a:p>
        </p:txBody>
      </p:sp>
      <p:sp>
        <p:nvSpPr>
          <p:cNvPr id="16" name="Rounded Rectangle 15"/>
          <p:cNvSpPr/>
          <p:nvPr/>
        </p:nvSpPr>
        <p:spPr>
          <a:xfrm>
            <a:off x="76200" y="4050543"/>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6:</a:t>
            </a:r>
            <a:r>
              <a:rPr lang="en-US" dirty="0">
                <a:solidFill>
                  <a:schemeClr val="tx1"/>
                </a:solidFill>
              </a:rPr>
              <a:t> EC sends an official letter to the Finance Department.  </a:t>
            </a:r>
          </a:p>
          <a:p>
            <a:pPr algn="just"/>
            <a:r>
              <a:rPr lang="en-US" b="1" dirty="0">
                <a:solidFill>
                  <a:srgbClr val="FF0000"/>
                </a:solidFill>
              </a:rPr>
              <a:t>[After arrival of candidate]</a:t>
            </a:r>
          </a:p>
        </p:txBody>
      </p:sp>
      <p:sp>
        <p:nvSpPr>
          <p:cNvPr id="17" name="Rounded Rectangle 16"/>
          <p:cNvSpPr/>
          <p:nvPr/>
        </p:nvSpPr>
        <p:spPr>
          <a:xfrm>
            <a:off x="76200" y="5021464"/>
            <a:ext cx="8839200" cy="851657"/>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Step 7:</a:t>
            </a:r>
            <a:r>
              <a:rPr lang="en-US" dirty="0">
                <a:solidFill>
                  <a:schemeClr val="tx1"/>
                </a:solidFill>
              </a:rPr>
              <a:t> We fill the first part of "Letter of Confirmation“, sign, and inform FF to meet the responsible person at IO to get the signature by IO. </a:t>
            </a:r>
          </a:p>
          <a:p>
            <a:pPr algn="just"/>
            <a:r>
              <a:rPr lang="en-US" b="1" dirty="0">
                <a:solidFill>
                  <a:srgbClr val="FF0000"/>
                </a:solidFill>
              </a:rPr>
              <a:t>[Last days of stay of the candidate]</a:t>
            </a:r>
          </a:p>
        </p:txBody>
      </p:sp>
    </p:spTree>
    <p:extLst>
      <p:ext uri="{BB962C8B-B14F-4D97-AF65-F5344CB8AC3E}">
        <p14:creationId xmlns:p14="http://schemas.microsoft.com/office/powerpoint/2010/main" val="426507265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828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FF Program</a:t>
            </a:r>
          </a:p>
          <a:p>
            <a:pPr>
              <a:lnSpc>
                <a:spcPts val="4000"/>
              </a:lnSpc>
              <a:defRPr/>
            </a:pPr>
            <a:r>
              <a:rPr lang="en-US" b="1" dirty="0">
                <a:solidFill>
                  <a:srgbClr val="F4A500"/>
                </a:solidFill>
                <a:cs typeface="Times New Roman" panose="02020603050405020304" pitchFamily="18" charset="0"/>
              </a:rPr>
              <a:t>Exchange Statistics</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7" name="Rectangle 6"/>
          <p:cNvSpPr/>
          <p:nvPr/>
        </p:nvSpPr>
        <p:spPr>
          <a:xfrm>
            <a:off x="217944" y="1732280"/>
            <a:ext cx="8909535" cy="830997"/>
          </a:xfrm>
          <a:prstGeom prst="rect">
            <a:avLst/>
          </a:prstGeom>
        </p:spPr>
        <p:txBody>
          <a:bodyPr>
            <a:spAutoFit/>
          </a:bodyPr>
          <a:lstStyle/>
          <a:p>
            <a:pPr algn="ctr"/>
            <a:r>
              <a:rPr lang="en-US" sz="1600" b="1" dirty="0">
                <a:latin typeface="Arial" panose="020B0604020202020204" pitchFamily="34" charset="0"/>
                <a:ea typeface="Calibri" panose="020F0502020204030204" pitchFamily="34" charset="0"/>
              </a:rPr>
              <a:t>Number of Professors visited GJU and offered/shared elective/compulsory courses to our students since 2016 as part of the FF program per partner university.</a:t>
            </a:r>
            <a:endParaRPr lang="en-US" sz="1600" dirty="0"/>
          </a:p>
        </p:txBody>
      </p:sp>
      <p:pic>
        <p:nvPicPr>
          <p:cNvPr id="8" name="Picture 7"/>
          <p:cNvPicPr>
            <a:picLocks noChangeAspect="1"/>
          </p:cNvPicPr>
          <p:nvPr/>
        </p:nvPicPr>
        <p:blipFill>
          <a:blip r:embed="rId3"/>
          <a:stretch>
            <a:fillRect/>
          </a:stretch>
        </p:blipFill>
        <p:spPr>
          <a:xfrm>
            <a:off x="-704875" y="2512081"/>
            <a:ext cx="10553750" cy="3431519"/>
          </a:xfrm>
          <a:prstGeom prst="rect">
            <a:avLst/>
          </a:prstGeom>
        </p:spPr>
      </p:pic>
      <p:cxnSp>
        <p:nvCxnSpPr>
          <p:cNvPr id="12" name="Straight Arrow Connector 11"/>
          <p:cNvCxnSpPr/>
          <p:nvPr/>
        </p:nvCxnSpPr>
        <p:spPr>
          <a:xfrm>
            <a:off x="457200" y="3200400"/>
            <a:ext cx="381000" cy="0"/>
          </a:xfrm>
          <a:prstGeom prst="straightConnector1">
            <a:avLst/>
          </a:prstGeom>
          <a:ln w="603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06433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FF Program</a:t>
            </a:r>
          </a:p>
          <a:p>
            <a:pPr>
              <a:lnSpc>
                <a:spcPts val="4000"/>
              </a:lnSpc>
              <a:defRPr/>
            </a:pPr>
            <a:r>
              <a:rPr lang="en-US" b="1" dirty="0">
                <a:solidFill>
                  <a:srgbClr val="F4A500"/>
                </a:solidFill>
                <a:cs typeface="Times New Roman" panose="02020603050405020304" pitchFamily="18" charset="0"/>
              </a:rPr>
              <a:t>Exchange Statistics</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7" name="Rectangle 6"/>
          <p:cNvSpPr/>
          <p:nvPr/>
        </p:nvSpPr>
        <p:spPr>
          <a:xfrm>
            <a:off x="217944" y="1732280"/>
            <a:ext cx="8909535" cy="338554"/>
          </a:xfrm>
          <a:prstGeom prst="rect">
            <a:avLst/>
          </a:prstGeom>
        </p:spPr>
        <p:txBody>
          <a:bodyPr>
            <a:spAutoFit/>
          </a:bodyPr>
          <a:lstStyle/>
          <a:p>
            <a:pPr algn="ctr"/>
            <a:r>
              <a:rPr lang="en-US" sz="1600" b="1" dirty="0">
                <a:latin typeface="Arial" panose="020B0604020202020204" pitchFamily="34" charset="0"/>
              </a:rPr>
              <a:t>FF Candidates for 2020/2021/2022</a:t>
            </a:r>
            <a:endParaRPr lang="en-US" sz="1600" dirty="0"/>
          </a:p>
        </p:txBody>
      </p:sp>
      <p:pic>
        <p:nvPicPr>
          <p:cNvPr id="4" name="Picture 3"/>
          <p:cNvPicPr>
            <a:picLocks noChangeAspect="1"/>
          </p:cNvPicPr>
          <p:nvPr/>
        </p:nvPicPr>
        <p:blipFill>
          <a:blip r:embed="rId3"/>
          <a:stretch>
            <a:fillRect/>
          </a:stretch>
        </p:blipFill>
        <p:spPr>
          <a:xfrm>
            <a:off x="525018" y="2743200"/>
            <a:ext cx="8390382" cy="1097204"/>
          </a:xfrm>
          <a:prstGeom prst="rect">
            <a:avLst/>
          </a:prstGeom>
        </p:spPr>
      </p:pic>
    </p:spTree>
    <p:extLst>
      <p:ext uri="{BB962C8B-B14F-4D97-AF65-F5344CB8AC3E}">
        <p14:creationId xmlns:p14="http://schemas.microsoft.com/office/powerpoint/2010/main" val="287287548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828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FF Program</a:t>
            </a:r>
          </a:p>
          <a:p>
            <a:pPr>
              <a:lnSpc>
                <a:spcPts val="4000"/>
              </a:lnSpc>
              <a:defRPr/>
            </a:pPr>
            <a:r>
              <a:rPr lang="en-US" b="1" dirty="0">
                <a:solidFill>
                  <a:srgbClr val="F4A500"/>
                </a:solidFill>
                <a:cs typeface="Times New Roman" panose="02020603050405020304" pitchFamily="18" charset="0"/>
              </a:rPr>
              <a:t>Exchange of Experiences</a:t>
            </a:r>
          </a:p>
        </p:txBody>
      </p:sp>
      <p:sp>
        <p:nvSpPr>
          <p:cNvPr id="7" name="Content Placeholder 3">
            <a:extLst>
              <a:ext uri="{FF2B5EF4-FFF2-40B4-BE49-F238E27FC236}">
                <a16:creationId xmlns:a16="http://schemas.microsoft.com/office/drawing/2014/main" id="{0DFFE169-76B8-4883-8C6A-85ABA40D070D}"/>
              </a:ext>
            </a:extLst>
          </p:cNvPr>
          <p:cNvSpPr>
            <a:spLocks noGrp="1"/>
          </p:cNvSpPr>
          <p:nvPr>
            <p:ph idx="1"/>
          </p:nvPr>
        </p:nvSpPr>
        <p:spPr>
          <a:xfrm>
            <a:off x="2348488" y="1580198"/>
            <a:ext cx="4662609" cy="401002"/>
          </a:xfrm>
        </p:spPr>
        <p:txBody>
          <a:bodyPr>
            <a:normAutofit/>
          </a:bodyPr>
          <a:lstStyle/>
          <a:p>
            <a:pPr marL="0" lvl="0" indent="0" algn="ctr">
              <a:buNone/>
            </a:pPr>
            <a:r>
              <a:rPr lang="en-US" sz="2000" b="1" dirty="0"/>
              <a:t>Dr. Naser Al </a:t>
            </a:r>
            <a:r>
              <a:rPr lang="en-US" sz="2000" b="1" dirty="0" err="1"/>
              <a:t>Natsheh</a:t>
            </a:r>
            <a:r>
              <a:rPr lang="en-US" sz="2000" b="1" dirty="0"/>
              <a:t> (TU </a:t>
            </a:r>
            <a:r>
              <a:rPr lang="en-US" sz="2000" b="1" dirty="0" err="1"/>
              <a:t>Braunschweig</a:t>
            </a:r>
            <a:r>
              <a:rPr lang="en-US" sz="2000" b="1" dirty="0"/>
              <a:t>)</a:t>
            </a:r>
          </a:p>
        </p:txBody>
      </p:sp>
      <p:pic>
        <p:nvPicPr>
          <p:cNvPr id="9" name="Picture 8"/>
          <p:cNvPicPr>
            <a:picLocks noChangeAspect="1"/>
          </p:cNvPicPr>
          <p:nvPr/>
        </p:nvPicPr>
        <p:blipFill>
          <a:blip r:embed="rId3"/>
          <a:stretch>
            <a:fillRect/>
          </a:stretch>
        </p:blipFill>
        <p:spPr>
          <a:xfrm>
            <a:off x="1960880" y="2049272"/>
            <a:ext cx="5405682" cy="4056888"/>
          </a:xfrm>
          <a:prstGeom prst="rect">
            <a:avLst/>
          </a:prstGeom>
        </p:spPr>
      </p:pic>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419942026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Flying Faculty (FF) Program</a:t>
            </a:r>
            <a:endParaRPr lang="en-GB" b="1" dirty="0">
              <a:solidFill>
                <a:srgbClr val="F4A500"/>
              </a:solidFill>
              <a:cs typeface="Times New Roman" panose="02020603050405020304" pitchFamily="18" charset="0"/>
            </a:endParaRPr>
          </a:p>
        </p:txBody>
      </p:sp>
      <p:sp>
        <p:nvSpPr>
          <p:cNvPr id="7" name="Content Placeholder 3">
            <a:extLst>
              <a:ext uri="{FF2B5EF4-FFF2-40B4-BE49-F238E27FC236}">
                <a16:creationId xmlns:a16="http://schemas.microsoft.com/office/drawing/2014/main" id="{0DFFE169-76B8-4883-8C6A-85ABA40D070D}"/>
              </a:ext>
            </a:extLst>
          </p:cNvPr>
          <p:cNvSpPr>
            <a:spLocks noGrp="1"/>
          </p:cNvSpPr>
          <p:nvPr>
            <p:ph idx="1"/>
          </p:nvPr>
        </p:nvSpPr>
        <p:spPr>
          <a:xfrm>
            <a:off x="2348488" y="1580198"/>
            <a:ext cx="4662609" cy="401002"/>
          </a:xfrm>
        </p:spPr>
        <p:txBody>
          <a:bodyPr>
            <a:normAutofit fontScale="92500"/>
          </a:bodyPr>
          <a:lstStyle/>
          <a:p>
            <a:pPr marL="0" lvl="0" indent="0" algn="ctr">
              <a:buNone/>
            </a:pPr>
            <a:r>
              <a:rPr lang="en-US" sz="2000" b="1" dirty="0"/>
              <a:t>Interests in our next FF Program </a:t>
            </a:r>
            <a:r>
              <a:rPr lang="en-US" sz="2000" b="1" dirty="0">
                <a:solidFill>
                  <a:srgbClr val="FF0000"/>
                </a:solidFill>
              </a:rPr>
              <a:t>2021/2022</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2" name="Rectangle 1"/>
          <p:cNvSpPr/>
          <p:nvPr/>
        </p:nvSpPr>
        <p:spPr>
          <a:xfrm>
            <a:off x="928082" y="3151385"/>
            <a:ext cx="7363252" cy="630647"/>
          </a:xfrm>
          <a:prstGeom prst="rect">
            <a:avLst/>
          </a:prstGeom>
        </p:spPr>
        <p:txBody>
          <a:bodyPr>
            <a:spAutoFit/>
          </a:bodyPr>
          <a:lstStyle/>
          <a:p>
            <a:pPr algn="ctr"/>
            <a:r>
              <a:rPr lang="en-US" dirty="0">
                <a:hlinkClick r:id="rId3"/>
              </a:rPr>
              <a:t>https://docs.google.com/spreadsheets/d/1ex7dsxxPMRSpG8Ygc6yq85FyLXpAkA5pTt0tG1fA5P4/edit?usp=sharing</a:t>
            </a:r>
            <a:r>
              <a:rPr lang="en-US" dirty="0"/>
              <a:t> </a:t>
            </a:r>
          </a:p>
        </p:txBody>
      </p:sp>
      <p:sp>
        <p:nvSpPr>
          <p:cNvPr id="12" name="Content Placeholder 3">
            <a:extLst>
              <a:ext uri="{FF2B5EF4-FFF2-40B4-BE49-F238E27FC236}">
                <a16:creationId xmlns:a16="http://schemas.microsoft.com/office/drawing/2014/main" id="{0DFFE169-76B8-4883-8C6A-85ABA40D070D}"/>
              </a:ext>
            </a:extLst>
          </p:cNvPr>
          <p:cNvSpPr txBox="1">
            <a:spLocks/>
          </p:cNvSpPr>
          <p:nvPr/>
        </p:nvSpPr>
        <p:spPr bwMode="auto">
          <a:xfrm>
            <a:off x="2381838" y="2750383"/>
            <a:ext cx="4662609" cy="401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85000" lnSpcReduction="10000"/>
          </a:bodyPr>
          <a:lstStyle>
            <a:lvl1pPr marL="257175" indent="-257175" algn="l" rtl="0" eaLnBrk="1" fontAlgn="base" hangingPunct="1">
              <a:spcBef>
                <a:spcPts val="600"/>
              </a:spcBef>
              <a:spcAft>
                <a:spcPct val="0"/>
              </a:spcAft>
              <a:buSzPct val="100000"/>
              <a:buFont typeface="Arial" panose="020B0604020202020204" pitchFamily="34" charset="0"/>
              <a:buChar char="•"/>
              <a:defRPr lang="en-US" sz="2800" kern="1200">
                <a:solidFill>
                  <a:srgbClr val="000000"/>
                </a:solidFill>
                <a:latin typeface="Calibri"/>
              </a:defRPr>
            </a:lvl1pPr>
            <a:lvl2pPr marL="557213" lvl="1" indent="-214313" algn="l" rtl="0" eaLnBrk="1" fontAlgn="base" hangingPunct="1">
              <a:spcBef>
                <a:spcPts val="525"/>
              </a:spcBef>
              <a:spcAft>
                <a:spcPct val="0"/>
              </a:spcAft>
              <a:buSzPct val="100000"/>
              <a:buFont typeface="Arial" panose="020B0604020202020204" pitchFamily="34" charset="0"/>
              <a:buChar char="–"/>
              <a:defRPr lang="en-US" sz="2400" kern="1200">
                <a:solidFill>
                  <a:srgbClr val="000000"/>
                </a:solidFill>
                <a:latin typeface="Calibri"/>
              </a:defRPr>
            </a:lvl2pPr>
            <a:lvl3pPr marL="857250" lvl="2" indent="-171450" algn="l" rtl="0" eaLnBrk="1" fontAlgn="base" hangingPunct="1">
              <a:spcBef>
                <a:spcPts val="450"/>
              </a:spcBef>
              <a:spcAft>
                <a:spcPct val="0"/>
              </a:spcAft>
              <a:buSzPct val="100000"/>
              <a:buFont typeface="Arial" panose="020B0604020202020204" pitchFamily="34" charset="0"/>
              <a:buChar char="•"/>
              <a:defRPr lang="en-US" sz="2000" kern="1200">
                <a:solidFill>
                  <a:srgbClr val="000000"/>
                </a:solidFill>
                <a:latin typeface="Calibri"/>
              </a:defRPr>
            </a:lvl3pPr>
            <a:lvl4pPr marL="1200150" lvl="3" indent="-171450" algn="l" rtl="0" eaLnBrk="1" fontAlgn="base" hangingPunct="1">
              <a:spcBef>
                <a:spcPts val="375"/>
              </a:spcBef>
              <a:spcAft>
                <a:spcPct val="0"/>
              </a:spcAft>
              <a:buSzPct val="100000"/>
              <a:buFont typeface="Arial" panose="020B0604020202020204" pitchFamily="34" charset="0"/>
              <a:buChar char="–"/>
              <a:defRPr lang="en-US" sz="1800" kern="1200">
                <a:solidFill>
                  <a:srgbClr val="000000"/>
                </a:solidFill>
                <a:latin typeface="Calibri"/>
              </a:defRPr>
            </a:lvl4pPr>
            <a:lvl5pPr marL="1543050" lvl="4" indent="-171450" algn="l" rtl="0" eaLnBrk="1" fontAlgn="base" hangingPunct="1">
              <a:spcBef>
                <a:spcPts val="375"/>
              </a:spcBef>
              <a:spcAft>
                <a:spcPct val="0"/>
              </a:spcAft>
              <a:buSzPct val="100000"/>
              <a:buFont typeface="Arial" panose="020B0604020202020204" pitchFamily="34" charset="0"/>
              <a:buChar char="»"/>
              <a:defRPr lang="en-US" sz="1600" kern="1200">
                <a:solidFill>
                  <a:srgbClr val="000000"/>
                </a:solidFill>
                <a:latin typeface="Calibri"/>
              </a:defRPr>
            </a:lvl5pPr>
            <a:lvl6pPr marL="18859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6pPr>
            <a:lvl7pPr marL="22288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7pPr>
            <a:lvl8pPr marL="25717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8pPr>
            <a:lvl9pPr marL="29146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9pPr>
          </a:lstStyle>
          <a:p>
            <a:pPr marL="0" indent="0" algn="ctr">
              <a:buFont typeface="Arial" panose="020B0604020202020204" pitchFamily="34" charset="0"/>
              <a:buNone/>
            </a:pPr>
            <a:r>
              <a:rPr lang="en-US" sz="2000" b="1" dirty="0"/>
              <a:t>Report your information using the link below:</a:t>
            </a:r>
            <a:endParaRPr lang="en-US" sz="2000" b="1" dirty="0">
              <a:solidFill>
                <a:srgbClr val="FF0000"/>
              </a:solidFill>
            </a:endParaRPr>
          </a:p>
        </p:txBody>
      </p:sp>
      <p:sp>
        <p:nvSpPr>
          <p:cNvPr id="13" name="Content Placeholder 3">
            <a:extLst>
              <a:ext uri="{FF2B5EF4-FFF2-40B4-BE49-F238E27FC236}">
                <a16:creationId xmlns:a16="http://schemas.microsoft.com/office/drawing/2014/main" id="{0DFFE169-76B8-4883-8C6A-85ABA40D070D}"/>
              </a:ext>
            </a:extLst>
          </p:cNvPr>
          <p:cNvSpPr txBox="1">
            <a:spLocks/>
          </p:cNvSpPr>
          <p:nvPr/>
        </p:nvSpPr>
        <p:spPr bwMode="auto">
          <a:xfrm>
            <a:off x="2381054" y="4628198"/>
            <a:ext cx="4662609" cy="401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57175" indent="-257175" algn="l" rtl="0" eaLnBrk="1" fontAlgn="base" hangingPunct="1">
              <a:spcBef>
                <a:spcPts val="600"/>
              </a:spcBef>
              <a:spcAft>
                <a:spcPct val="0"/>
              </a:spcAft>
              <a:buSzPct val="100000"/>
              <a:buFont typeface="Arial" panose="020B0604020202020204" pitchFamily="34" charset="0"/>
              <a:buChar char="•"/>
              <a:defRPr lang="en-US" sz="2800" kern="1200">
                <a:solidFill>
                  <a:srgbClr val="000000"/>
                </a:solidFill>
                <a:latin typeface="Calibri"/>
              </a:defRPr>
            </a:lvl1pPr>
            <a:lvl2pPr marL="557213" lvl="1" indent="-214313" algn="l" rtl="0" eaLnBrk="1" fontAlgn="base" hangingPunct="1">
              <a:spcBef>
                <a:spcPts val="525"/>
              </a:spcBef>
              <a:spcAft>
                <a:spcPct val="0"/>
              </a:spcAft>
              <a:buSzPct val="100000"/>
              <a:buFont typeface="Arial" panose="020B0604020202020204" pitchFamily="34" charset="0"/>
              <a:buChar char="–"/>
              <a:defRPr lang="en-US" sz="2400" kern="1200">
                <a:solidFill>
                  <a:srgbClr val="000000"/>
                </a:solidFill>
                <a:latin typeface="Calibri"/>
              </a:defRPr>
            </a:lvl2pPr>
            <a:lvl3pPr marL="857250" lvl="2" indent="-171450" algn="l" rtl="0" eaLnBrk="1" fontAlgn="base" hangingPunct="1">
              <a:spcBef>
                <a:spcPts val="450"/>
              </a:spcBef>
              <a:spcAft>
                <a:spcPct val="0"/>
              </a:spcAft>
              <a:buSzPct val="100000"/>
              <a:buFont typeface="Arial" panose="020B0604020202020204" pitchFamily="34" charset="0"/>
              <a:buChar char="•"/>
              <a:defRPr lang="en-US" sz="2000" kern="1200">
                <a:solidFill>
                  <a:srgbClr val="000000"/>
                </a:solidFill>
                <a:latin typeface="Calibri"/>
              </a:defRPr>
            </a:lvl3pPr>
            <a:lvl4pPr marL="1200150" lvl="3" indent="-171450" algn="l" rtl="0" eaLnBrk="1" fontAlgn="base" hangingPunct="1">
              <a:spcBef>
                <a:spcPts val="375"/>
              </a:spcBef>
              <a:spcAft>
                <a:spcPct val="0"/>
              </a:spcAft>
              <a:buSzPct val="100000"/>
              <a:buFont typeface="Arial" panose="020B0604020202020204" pitchFamily="34" charset="0"/>
              <a:buChar char="–"/>
              <a:defRPr lang="en-US" sz="1800" kern="1200">
                <a:solidFill>
                  <a:srgbClr val="000000"/>
                </a:solidFill>
                <a:latin typeface="Calibri"/>
              </a:defRPr>
            </a:lvl4pPr>
            <a:lvl5pPr marL="1543050" lvl="4" indent="-171450" algn="l" rtl="0" eaLnBrk="1" fontAlgn="base" hangingPunct="1">
              <a:spcBef>
                <a:spcPts val="375"/>
              </a:spcBef>
              <a:spcAft>
                <a:spcPct val="0"/>
              </a:spcAft>
              <a:buSzPct val="100000"/>
              <a:buFont typeface="Arial" panose="020B0604020202020204" pitchFamily="34" charset="0"/>
              <a:buChar char="»"/>
              <a:defRPr lang="en-US" sz="1600" kern="1200">
                <a:solidFill>
                  <a:srgbClr val="000000"/>
                </a:solidFill>
                <a:latin typeface="Calibri"/>
              </a:defRPr>
            </a:lvl5pPr>
            <a:lvl6pPr marL="18859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6pPr>
            <a:lvl7pPr marL="22288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7pPr>
            <a:lvl8pPr marL="25717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8pPr>
            <a:lvl9pPr marL="29146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9pPr>
          </a:lstStyle>
          <a:p>
            <a:pPr marL="0" indent="0" algn="ctr">
              <a:buFont typeface="Arial" panose="020B0604020202020204" pitchFamily="34" charset="0"/>
              <a:buNone/>
            </a:pPr>
            <a:r>
              <a:rPr lang="en-US" sz="1700" b="1" dirty="0"/>
              <a:t>Refer to the “Study Plan 2020” shown here:</a:t>
            </a:r>
            <a:endParaRPr lang="en-US" sz="1700" b="1" dirty="0">
              <a:solidFill>
                <a:srgbClr val="FF0000"/>
              </a:solidFill>
            </a:endParaRPr>
          </a:p>
        </p:txBody>
      </p:sp>
      <p:sp>
        <p:nvSpPr>
          <p:cNvPr id="14" name="Rectangle 13"/>
          <p:cNvSpPr/>
          <p:nvPr/>
        </p:nvSpPr>
        <p:spPr>
          <a:xfrm>
            <a:off x="933254" y="4979088"/>
            <a:ext cx="7363252" cy="646331"/>
          </a:xfrm>
          <a:prstGeom prst="rect">
            <a:avLst/>
          </a:prstGeom>
        </p:spPr>
        <p:txBody>
          <a:bodyPr>
            <a:spAutoFit/>
          </a:bodyPr>
          <a:lstStyle/>
          <a:p>
            <a:pPr algn="ctr"/>
            <a:r>
              <a:rPr lang="en-US" dirty="0">
                <a:hlinkClick r:id="rId4"/>
              </a:rPr>
              <a:t>http://www.gju.edu.jo/content/mechanical-and-maintenance-engineering-996</a:t>
            </a:r>
            <a:r>
              <a:rPr lang="en-US" dirty="0"/>
              <a:t>  </a:t>
            </a:r>
          </a:p>
        </p:txBody>
      </p:sp>
    </p:spTree>
    <p:extLst>
      <p:ext uri="{BB962C8B-B14F-4D97-AF65-F5344CB8AC3E}">
        <p14:creationId xmlns:p14="http://schemas.microsoft.com/office/powerpoint/2010/main" val="44923169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46E28D2-13F0-4745-A8D8-567005C25B6F}" type="slidenum">
              <a:rPr lang="en-GB" smtClean="0"/>
              <a:t>38</a:t>
            </a:fld>
            <a:endParaRPr lang="en-GB"/>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0718" t="10958" r="20718" b="12585"/>
          <a:stretch/>
        </p:blipFill>
        <p:spPr>
          <a:xfrm>
            <a:off x="6553200" y="1962264"/>
            <a:ext cx="2376323" cy="319041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8998" t="4705" r="18997" b="3211"/>
          <a:stretch/>
        </p:blipFill>
        <p:spPr>
          <a:xfrm>
            <a:off x="152400" y="2226057"/>
            <a:ext cx="2185916" cy="2446145"/>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809" y="1925591"/>
            <a:ext cx="672175" cy="547046"/>
          </a:xfrm>
          <a:prstGeom prst="rect">
            <a:avLst/>
          </a:prstGeom>
        </p:spPr>
      </p:pic>
      <p:sp>
        <p:nvSpPr>
          <p:cNvPr id="17" name="Oval 16"/>
          <p:cNvSpPr/>
          <p:nvPr/>
        </p:nvSpPr>
        <p:spPr>
          <a:xfrm>
            <a:off x="609600" y="3190188"/>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17" idx="0"/>
            <a:endCxn id="18" idx="1"/>
          </p:cNvCxnSpPr>
          <p:nvPr/>
        </p:nvCxnSpPr>
        <p:spPr>
          <a:xfrm rot="5400000" flipH="1" flipV="1">
            <a:off x="256597" y="2574977"/>
            <a:ext cx="991074" cy="239349"/>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1904507"/>
            <a:ext cx="621875" cy="621875"/>
          </a:xfrm>
          <a:prstGeom prst="rect">
            <a:avLst/>
          </a:prstGeom>
        </p:spPr>
      </p:pic>
      <p:sp>
        <p:nvSpPr>
          <p:cNvPr id="27" name="Oval 26"/>
          <p:cNvSpPr/>
          <p:nvPr/>
        </p:nvSpPr>
        <p:spPr>
          <a:xfrm>
            <a:off x="8027670" y="24460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848600" y="24269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77150" y="2571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216140" y="2586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53300" y="2590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391400" y="27432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848600" y="30899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103870" y="3185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279130" y="32346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82940" y="34328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435340" y="3592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690610" y="35433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785860" y="35458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751570" y="3211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515350" y="29489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309610" y="2990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8126730" y="32842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161020" y="3630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8321040" y="3733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7947660" y="3890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959090" y="36195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08570" y="37795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741920" y="39433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7620000" y="40576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966710" y="41910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8244840" y="4389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8500110" y="4491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7479030" y="44958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7768590" y="4480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174230" y="47739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490460" y="4777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627620" y="48006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183880" y="4812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8294370" y="48615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53400" y="4530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658100" y="4659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26680" y="46748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71410" y="43548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269480" y="4396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277100" y="42405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368540" y="38976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379970" y="37147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673340" y="33947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6682740" y="366903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777990" y="407670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915150" y="42976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7021830" y="41681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7250430" y="414528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7360920" y="324612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7143750" y="33718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7204710" y="30708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105650" y="32042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953250" y="33489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7018020" y="338709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816090" y="34442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873240" y="35204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911340" y="36423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945630" y="37223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071360" y="387477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7128510" y="401955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231380" y="401574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7204710" y="39471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7018020" y="265176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Elbow Connector 89"/>
          <p:cNvCxnSpPr>
            <a:stCxn id="93" idx="0"/>
            <a:endCxn id="25" idx="3"/>
          </p:cNvCxnSpPr>
          <p:nvPr/>
        </p:nvCxnSpPr>
        <p:spPr>
          <a:xfrm rot="16200000" flipV="1">
            <a:off x="6966905" y="2195016"/>
            <a:ext cx="999565" cy="104042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7964039" y="3215010"/>
            <a:ext cx="45720" cy="4572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ight Arrow 94"/>
          <p:cNvSpPr/>
          <p:nvPr/>
        </p:nvSpPr>
        <p:spPr>
          <a:xfrm>
            <a:off x="3364916" y="4072395"/>
            <a:ext cx="2277923"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Staff Exchange</a:t>
            </a:r>
          </a:p>
        </p:txBody>
      </p:sp>
    </p:spTree>
    <p:extLst>
      <p:ext uri="{BB962C8B-B14F-4D97-AF65-F5344CB8AC3E}">
        <p14:creationId xmlns:p14="http://schemas.microsoft.com/office/powerpoint/2010/main" val="2233039307"/>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Staff Mobility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4" name="Rounded Rectangle 3"/>
          <p:cNvSpPr/>
          <p:nvPr/>
        </p:nvSpPr>
        <p:spPr>
          <a:xfrm>
            <a:off x="1466441" y="1632146"/>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To provide the GJU academic and administrative staff hand working experiences and to strengthen relations between GJU and its partners</a:t>
            </a:r>
          </a:p>
        </p:txBody>
      </p:sp>
      <p:sp>
        <p:nvSpPr>
          <p:cNvPr id="12" name="Rounded Rectangle 11"/>
          <p:cNvSpPr/>
          <p:nvPr/>
        </p:nvSpPr>
        <p:spPr>
          <a:xfrm>
            <a:off x="1466441" y="2413000"/>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GJU Academic Staff</a:t>
            </a:r>
          </a:p>
          <a:p>
            <a:pPr marL="285750" indent="-285750" algn="just">
              <a:buFontTx/>
              <a:buChar char="-"/>
            </a:pPr>
            <a:r>
              <a:rPr lang="en-US" dirty="0">
                <a:solidFill>
                  <a:schemeClr val="tx1"/>
                </a:solidFill>
              </a:rPr>
              <a:t>GJU Administrative Staff</a:t>
            </a:r>
          </a:p>
        </p:txBody>
      </p:sp>
      <p:sp>
        <p:nvSpPr>
          <p:cNvPr id="13" name="Rounded Rectangle 12"/>
          <p:cNvSpPr/>
          <p:nvPr/>
        </p:nvSpPr>
        <p:spPr>
          <a:xfrm>
            <a:off x="1466440" y="4784094"/>
            <a:ext cx="7342909" cy="1311905"/>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Teaching; Discovering and practicing new teaching methods and techniques; Development of study programs; Exchange of teaching methods and curriculum contents; Development of teaching and/or research co-operations | Observation; Job shadowing; Study visits; Participating in seminars and workshops</a:t>
            </a:r>
          </a:p>
        </p:txBody>
      </p:sp>
      <p:sp>
        <p:nvSpPr>
          <p:cNvPr id="14" name="Rounded Rectangle 13"/>
          <p:cNvSpPr/>
          <p:nvPr/>
        </p:nvSpPr>
        <p:spPr>
          <a:xfrm>
            <a:off x="1493108" y="3194836"/>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In Germany at one of the partner universities</a:t>
            </a:r>
          </a:p>
        </p:txBody>
      </p:sp>
      <p:sp>
        <p:nvSpPr>
          <p:cNvPr id="15" name="Rounded Rectangle 14"/>
          <p:cNvSpPr/>
          <p:nvPr/>
        </p:nvSpPr>
        <p:spPr>
          <a:xfrm>
            <a:off x="1466440" y="3989465"/>
            <a:ext cx="7342909" cy="639862"/>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During Semesters | Summer Holiday [3 | 4 Weeks] </a:t>
            </a:r>
            <a:r>
              <a:rPr lang="en-US" b="1" dirty="0">
                <a:solidFill>
                  <a:srgbClr val="FF0000"/>
                </a:solidFill>
              </a:rPr>
              <a:t>(Academic)</a:t>
            </a:r>
          </a:p>
          <a:p>
            <a:pPr marL="285750" indent="-285750" algn="just">
              <a:buFontTx/>
              <a:buChar char="-"/>
            </a:pPr>
            <a:r>
              <a:rPr lang="en-US" dirty="0">
                <a:solidFill>
                  <a:schemeClr val="tx1"/>
                </a:solidFill>
              </a:rPr>
              <a:t>4 Weeks </a:t>
            </a:r>
            <a:r>
              <a:rPr lang="en-US" b="1" dirty="0">
                <a:solidFill>
                  <a:srgbClr val="FF0000"/>
                </a:solidFill>
              </a:rPr>
              <a:t>(Administrative)</a:t>
            </a:r>
          </a:p>
        </p:txBody>
      </p:sp>
      <p:sp>
        <p:nvSpPr>
          <p:cNvPr id="16" name="Rounded Rectangle 15"/>
          <p:cNvSpPr/>
          <p:nvPr/>
        </p:nvSpPr>
        <p:spPr>
          <a:xfrm>
            <a:off x="76200" y="1632146"/>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Why?</a:t>
            </a:r>
          </a:p>
        </p:txBody>
      </p:sp>
      <p:sp>
        <p:nvSpPr>
          <p:cNvPr id="17" name="Rounded Rectangle 16"/>
          <p:cNvSpPr/>
          <p:nvPr/>
        </p:nvSpPr>
        <p:spPr>
          <a:xfrm>
            <a:off x="76200" y="2413000"/>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Who?</a:t>
            </a:r>
          </a:p>
        </p:txBody>
      </p:sp>
      <p:sp>
        <p:nvSpPr>
          <p:cNvPr id="18" name="Rounded Rectangle 17"/>
          <p:cNvSpPr/>
          <p:nvPr/>
        </p:nvSpPr>
        <p:spPr>
          <a:xfrm>
            <a:off x="76200" y="3194836"/>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Where?</a:t>
            </a:r>
          </a:p>
        </p:txBody>
      </p:sp>
      <p:sp>
        <p:nvSpPr>
          <p:cNvPr id="19" name="Rounded Rectangle 18"/>
          <p:cNvSpPr/>
          <p:nvPr/>
        </p:nvSpPr>
        <p:spPr>
          <a:xfrm>
            <a:off x="76200" y="3989465"/>
            <a:ext cx="1200624"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When?</a:t>
            </a:r>
          </a:p>
        </p:txBody>
      </p:sp>
      <p:sp>
        <p:nvSpPr>
          <p:cNvPr id="20" name="Rounded Rectangle 19"/>
          <p:cNvSpPr/>
          <p:nvPr/>
        </p:nvSpPr>
        <p:spPr>
          <a:xfrm>
            <a:off x="76200" y="4784095"/>
            <a:ext cx="1200624" cy="1311904"/>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a:t>
            </a:r>
          </a:p>
        </p:txBody>
      </p:sp>
    </p:spTree>
    <p:extLst>
      <p:ext uri="{BB962C8B-B14F-4D97-AF65-F5344CB8AC3E}">
        <p14:creationId xmlns:p14="http://schemas.microsoft.com/office/powerpoint/2010/main" val="227510531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202130" y="1143000"/>
            <a:ext cx="8774009" cy="4524315"/>
          </a:xfrm>
          <a:prstGeom prst="rect">
            <a:avLst/>
          </a:prstGeom>
        </p:spPr>
        <p:txBody>
          <a:bodyPr wrap="square">
            <a:spAutoFit/>
          </a:bodyPr>
          <a:lstStyle/>
          <a:p>
            <a:pPr marL="280988" marR="0" lvl="0" indent="-280988"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2400" dirty="0">
                <a:solidFill>
                  <a:srgbClr val="FF0000"/>
                </a:solidFill>
                <a:latin typeface="Calibri"/>
                <a:cs typeface="Arial" panose="020B0604020202020204" pitchFamily="34" charset="0"/>
              </a:rPr>
              <a:t>MECH Overview, F</a:t>
            </a:r>
            <a:r>
              <a:rPr kumimoji="0" lang="en-US" sz="2400" i="0" u="none" strike="noStrike" kern="1200" cap="none" spc="0" normalizeH="0" baseline="0" noProof="0" dirty="0" err="1">
                <a:ln>
                  <a:noFill/>
                </a:ln>
                <a:solidFill>
                  <a:srgbClr val="FF0000"/>
                </a:solidFill>
                <a:effectLst/>
                <a:uLnTx/>
                <a:uFillTx/>
                <a:latin typeface="Calibri"/>
                <a:cs typeface="Arial" panose="020B0604020202020204" pitchFamily="34" charset="0"/>
              </a:rPr>
              <a:t>aculty</a:t>
            </a:r>
            <a:r>
              <a:rPr kumimoji="0" lang="en-US" sz="2400" i="0" u="none" strike="noStrike" kern="1200" cap="none" spc="0" normalizeH="0" baseline="0" noProof="0" dirty="0">
                <a:ln>
                  <a:noFill/>
                </a:ln>
                <a:solidFill>
                  <a:srgbClr val="FF0000"/>
                </a:solidFill>
                <a:effectLst/>
                <a:uLnTx/>
                <a:uFillTx/>
                <a:latin typeface="Calibri"/>
                <a:cs typeface="Arial" panose="020B0604020202020204" pitchFamily="34" charset="0"/>
              </a:rPr>
              <a:t> Directory,</a:t>
            </a:r>
            <a:r>
              <a:rPr lang="en-US" sz="2400" noProof="0" dirty="0">
                <a:solidFill>
                  <a:srgbClr val="FF0000"/>
                </a:solidFill>
                <a:latin typeface="Calibri"/>
                <a:cs typeface="Arial" panose="020B0604020202020204" pitchFamily="34" charset="0"/>
              </a:rPr>
              <a:t> and </a:t>
            </a:r>
            <a:r>
              <a:rPr lang="en-US" sz="2400" dirty="0">
                <a:solidFill>
                  <a:srgbClr val="FF0000"/>
                </a:solidFill>
                <a:latin typeface="Calibri"/>
                <a:cs typeface="Arial" panose="020B0604020202020204" pitchFamily="34" charset="0"/>
              </a:rPr>
              <a:t>Research Interests</a:t>
            </a:r>
            <a:endParaRPr kumimoji="0" lang="en-US" sz="2400" i="0" u="none" strike="noStrike" kern="1200" cap="none" spc="0" normalizeH="0" baseline="0" noProof="0" dirty="0">
              <a:ln>
                <a:noFill/>
              </a:ln>
              <a:solidFill>
                <a:srgbClr val="FF0000"/>
              </a:solidFill>
              <a:effectLst/>
              <a:uLnTx/>
              <a:uFillTx/>
              <a:latin typeface="Calibri"/>
              <a:cs typeface="Arial" panose="020B0604020202020204" pitchFamily="34" charset="0"/>
            </a:endParaRPr>
          </a:p>
          <a:p>
            <a:pPr marL="280988" lvl="0" indent="-280988" algn="just" eaLnBrk="1" fontAlgn="auto" hangingPunct="1">
              <a:lnSpc>
                <a:spcPct val="150000"/>
              </a:lnSpc>
              <a:spcBef>
                <a:spcPts val="0"/>
              </a:spcBef>
              <a:spcAft>
                <a:spcPts val="0"/>
              </a:spcAft>
              <a:buFont typeface="Arial" panose="020B0604020202020204" pitchFamily="34" charset="0"/>
              <a:buChar char="•"/>
              <a:defRPr/>
            </a:pPr>
            <a:r>
              <a:rPr lang="en-US" sz="2400" dirty="0">
                <a:solidFill>
                  <a:srgbClr val="FF0000"/>
                </a:solidFill>
                <a:latin typeface="Calibri"/>
                <a:cs typeface="Arial" panose="020B0604020202020204" pitchFamily="34" charset="0"/>
              </a:rPr>
              <a:t>MECH Students/Faculty/Staff Exchange</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MECH Dual Studies Track</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Online-Teaching and E-Learning Tools</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MECH Curricula Development</a:t>
            </a: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de-DE" sz="2400" dirty="0">
                <a:solidFill>
                  <a:prstClr val="black"/>
                </a:solidFill>
                <a:latin typeface="Calibri"/>
                <a:cs typeface="Arial" panose="020B0604020202020204" pitchFamily="34" charset="0"/>
              </a:rPr>
              <a:t>Feedback from GJU Students</a:t>
            </a:r>
            <a:endParaRPr lang="en-US" sz="2400" dirty="0">
              <a:solidFill>
                <a:prstClr val="black"/>
              </a:solidFill>
              <a:latin typeface="Calibri"/>
              <a:cs typeface="Arial" panose="020B0604020202020204" pitchFamily="34" charset="0"/>
            </a:endParaRPr>
          </a:p>
          <a:p>
            <a:pPr marL="280988" indent="-280988" algn="just" eaLnBrk="1" fontAlgn="auto" hangingPunct="1">
              <a:lnSpc>
                <a:spcPct val="150000"/>
              </a:lnSpc>
              <a:spcBef>
                <a:spcPts val="0"/>
              </a:spcBef>
              <a:spcAft>
                <a:spcPts val="0"/>
              </a:spcAft>
              <a:buFont typeface="Arial" panose="020B0604020202020204" pitchFamily="34" charset="0"/>
              <a:buChar char="•"/>
              <a:defRPr/>
            </a:pPr>
            <a:r>
              <a:rPr lang="en-US" sz="2400" dirty="0">
                <a:solidFill>
                  <a:prstClr val="black"/>
                </a:solidFill>
                <a:latin typeface="Calibri"/>
                <a:cs typeface="Arial" panose="020B0604020202020204" pitchFamily="34" charset="0"/>
              </a:rPr>
              <a:t>Open Discussion</a:t>
            </a:r>
          </a:p>
          <a:p>
            <a:pPr marL="280988" indent="-280988" algn="just" eaLnBrk="1" fontAlgn="auto" hangingPunct="1">
              <a:lnSpc>
                <a:spcPct val="150000"/>
              </a:lnSpc>
              <a:spcBef>
                <a:spcPts val="0"/>
              </a:spcBef>
              <a:spcAft>
                <a:spcPts val="0"/>
              </a:spcAft>
              <a:buFont typeface="Arial" panose="020B0604020202020204" pitchFamily="34" charset="0"/>
              <a:buChar char="•"/>
              <a:defRPr/>
            </a:pPr>
            <a:endParaRPr kumimoji="0" lang="en-US" sz="2400" i="0" u="none" strike="noStrike" kern="1200" cap="none" spc="0" normalizeH="0" baseline="0" noProof="0" dirty="0">
              <a:ln>
                <a:noFill/>
              </a:ln>
              <a:solidFill>
                <a:prstClr val="black"/>
              </a:solidFill>
              <a:effectLst/>
              <a:uLnTx/>
              <a:uFillTx/>
              <a:latin typeface="Calibri"/>
              <a:cs typeface="Arial" charset="0"/>
            </a:endParaRPr>
          </a:p>
        </p:txBody>
      </p:sp>
      <p:sp>
        <p:nvSpPr>
          <p:cNvPr id="6" name="Title 1"/>
          <p:cNvSpPr>
            <a:spLocks noGrp="1"/>
          </p:cNvSpPr>
          <p:nvPr>
            <p:ph type="title"/>
          </p:nvPr>
        </p:nvSpPr>
        <p:spPr>
          <a:xfrm>
            <a:off x="457200" y="274638"/>
            <a:ext cx="8229600" cy="1143000"/>
          </a:xfrm>
        </p:spPr>
        <p:txBody>
          <a:bodyPr/>
          <a:lstStyle/>
          <a:p>
            <a:pPr lvl="0">
              <a:lnSpc>
                <a:spcPts val="4000"/>
              </a:lnSpc>
              <a:defRPr/>
            </a:pPr>
            <a:r>
              <a:rPr lang="en-US" b="1" dirty="0">
                <a:solidFill>
                  <a:srgbClr val="F4A500"/>
                </a:solidFill>
                <a:cs typeface="Times New Roman" panose="02020603050405020304" pitchFamily="18" charset="0"/>
              </a:rPr>
              <a:t>Outline</a:t>
            </a:r>
            <a:endParaRPr lang="de-DE" sz="3600" b="1" dirty="0">
              <a:solidFill>
                <a:srgbClr val="F4A500"/>
              </a:solidFill>
              <a:cs typeface="Times New Roman" panose="02020603050405020304" pitchFamily="18" charset="0"/>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232169664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Staff Mobility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23" name="Rounded Rectangle 22"/>
          <p:cNvSpPr/>
          <p:nvPr/>
        </p:nvSpPr>
        <p:spPr>
          <a:xfrm>
            <a:off x="76200" y="2640412"/>
            <a:ext cx="8839200" cy="482435"/>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dirty="0">
                <a:solidFill>
                  <a:schemeClr val="tx1"/>
                </a:solidFill>
              </a:rPr>
              <a:t>1500 EUR/month</a:t>
            </a:r>
            <a:endParaRPr lang="en-US" b="1" dirty="0">
              <a:solidFill>
                <a:schemeClr val="tx1"/>
              </a:solidFill>
            </a:endParaRPr>
          </a:p>
        </p:txBody>
      </p:sp>
      <p:sp>
        <p:nvSpPr>
          <p:cNvPr id="24" name="Rounded Rectangle 23"/>
          <p:cNvSpPr/>
          <p:nvPr/>
        </p:nvSpPr>
        <p:spPr>
          <a:xfrm>
            <a:off x="76200" y="4394303"/>
            <a:ext cx="8839200" cy="558697"/>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Tx/>
              <a:buChar char="-"/>
            </a:pPr>
            <a:r>
              <a:rPr lang="en-US" b="1" dirty="0">
                <a:solidFill>
                  <a:schemeClr val="tx1"/>
                </a:solidFill>
              </a:rPr>
              <a:t>Travel expenses</a:t>
            </a:r>
            <a:r>
              <a:rPr lang="en-US" dirty="0">
                <a:solidFill>
                  <a:schemeClr val="tx1"/>
                </a:solidFill>
              </a:rPr>
              <a:t> of up to 650 JOD continues the salary payment during the stay in Germany</a:t>
            </a:r>
          </a:p>
        </p:txBody>
      </p:sp>
      <p:sp>
        <p:nvSpPr>
          <p:cNvPr id="2" name="AutoShape 2" descr="Magdeburg-Stendal University of Applied Sciences - Wikidata"/>
          <p:cNvSpPr>
            <a:spLocks noChangeAspect="1" noChangeArrowheads="1"/>
          </p:cNvSpPr>
          <p:nvPr/>
        </p:nvSpPr>
        <p:spPr bwMode="auto">
          <a:xfrm>
            <a:off x="155575" y="-860425"/>
            <a:ext cx="201930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6778" y="1893580"/>
            <a:ext cx="910487" cy="910487"/>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76616" y="3708503"/>
            <a:ext cx="894664" cy="728119"/>
          </a:xfrm>
          <a:prstGeom prst="rect">
            <a:avLst/>
          </a:prstGeom>
        </p:spPr>
      </p:pic>
      <p:sp>
        <p:nvSpPr>
          <p:cNvPr id="27" name="Rounded Rectangle 26"/>
          <p:cNvSpPr/>
          <p:nvPr/>
        </p:nvSpPr>
        <p:spPr>
          <a:xfrm>
            <a:off x="4109845" y="1295400"/>
            <a:ext cx="1452755"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 Covered?</a:t>
            </a:r>
          </a:p>
        </p:txBody>
      </p:sp>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8062" t="19727" r="11875" b="24773"/>
          <a:stretch/>
        </p:blipFill>
        <p:spPr>
          <a:xfrm>
            <a:off x="5475964" y="2164080"/>
            <a:ext cx="2404508" cy="629752"/>
          </a:xfrm>
          <a:prstGeom prst="rect">
            <a:avLst/>
          </a:prstGeom>
        </p:spPr>
      </p:pic>
    </p:spTree>
    <p:extLst>
      <p:ext uri="{BB962C8B-B14F-4D97-AF65-F5344CB8AC3E}">
        <p14:creationId xmlns:p14="http://schemas.microsoft.com/office/powerpoint/2010/main" val="353124910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D9DA5B68-544D-46F6-9619-6B4FFE34B1D5}"/>
              </a:ext>
            </a:extLst>
          </p:cNvPr>
          <p:cNvSpPr>
            <a:spLocks noChangeArrowheads="1"/>
          </p:cNvSpPr>
          <p:nvPr/>
        </p:nvSpPr>
        <p:spPr bwMode="auto">
          <a:xfrm>
            <a:off x="914400" y="157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Staff Mobility Program</a:t>
            </a:r>
            <a:endParaRPr lang="en-GB" b="1" dirty="0">
              <a:solidFill>
                <a:srgbClr val="F4A500"/>
              </a:solidFill>
              <a:cs typeface="Times New Roman" panose="02020603050405020304" pitchFamily="18" charset="0"/>
            </a:endParaRP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25" name="Rounded Rectangle 24"/>
          <p:cNvSpPr/>
          <p:nvPr/>
        </p:nvSpPr>
        <p:spPr>
          <a:xfrm>
            <a:off x="4109845" y="1295400"/>
            <a:ext cx="1452755" cy="639862"/>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to Apply?</a:t>
            </a:r>
          </a:p>
        </p:txBody>
      </p:sp>
      <p:sp>
        <p:nvSpPr>
          <p:cNvPr id="2" name="AutoShape 2" descr="Magdeburg-Stendal University of Applied Sciences - Wikidata"/>
          <p:cNvSpPr>
            <a:spLocks noChangeAspect="1" noChangeArrowheads="1"/>
          </p:cNvSpPr>
          <p:nvPr/>
        </p:nvSpPr>
        <p:spPr bwMode="auto">
          <a:xfrm>
            <a:off x="155575" y="-860425"/>
            <a:ext cx="201930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a:stretch>
            <a:fillRect/>
          </a:stretch>
        </p:blipFill>
        <p:spPr>
          <a:xfrm>
            <a:off x="362612" y="2308538"/>
            <a:ext cx="8500056" cy="3527523"/>
          </a:xfrm>
          <a:prstGeom prst="rect">
            <a:avLst/>
          </a:prstGeom>
          <a:effectLst>
            <a:softEdge rad="63500"/>
          </a:effectLst>
        </p:spPr>
      </p:pic>
    </p:spTree>
    <p:extLst>
      <p:ext uri="{BB962C8B-B14F-4D97-AF65-F5344CB8AC3E}">
        <p14:creationId xmlns:p14="http://schemas.microsoft.com/office/powerpoint/2010/main" val="3717933257"/>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Staff Mobility Program</a:t>
            </a:r>
            <a:endParaRPr lang="en-GB" b="1" dirty="0">
              <a:solidFill>
                <a:srgbClr val="F4A500"/>
              </a:solidFill>
              <a:cs typeface="Times New Roman" panose="02020603050405020304" pitchFamily="18" charset="0"/>
            </a:endParaRPr>
          </a:p>
          <a:p>
            <a:pPr>
              <a:lnSpc>
                <a:spcPts val="4000"/>
              </a:lnSpc>
              <a:defRPr/>
            </a:pPr>
            <a:r>
              <a:rPr lang="en-US" b="1" dirty="0">
                <a:solidFill>
                  <a:srgbClr val="F4A500"/>
                </a:solidFill>
                <a:cs typeface="Times New Roman" panose="02020603050405020304" pitchFamily="18" charset="0"/>
              </a:rPr>
              <a:t>Exchange Statistics</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pic>
        <p:nvPicPr>
          <p:cNvPr id="2" name="Picture 1"/>
          <p:cNvPicPr>
            <a:picLocks noChangeAspect="1"/>
          </p:cNvPicPr>
          <p:nvPr/>
        </p:nvPicPr>
        <p:blipFill rotWithShape="1">
          <a:blip r:embed="rId3"/>
          <a:srcRect l="9813" r="10686"/>
          <a:stretch/>
        </p:blipFill>
        <p:spPr>
          <a:xfrm>
            <a:off x="1066800" y="1957082"/>
            <a:ext cx="6934200" cy="4672318"/>
          </a:xfrm>
          <a:prstGeom prst="rect">
            <a:avLst/>
          </a:prstGeom>
        </p:spPr>
      </p:pic>
      <p:sp>
        <p:nvSpPr>
          <p:cNvPr id="6" name="Rectangle 5"/>
          <p:cNvSpPr/>
          <p:nvPr/>
        </p:nvSpPr>
        <p:spPr>
          <a:xfrm>
            <a:off x="168032" y="1516630"/>
            <a:ext cx="8909535" cy="369332"/>
          </a:xfrm>
          <a:prstGeom prst="rect">
            <a:avLst/>
          </a:prstGeom>
        </p:spPr>
        <p:txBody>
          <a:bodyPr>
            <a:spAutoFit/>
          </a:bodyPr>
          <a:lstStyle/>
          <a:p>
            <a:pPr algn="ctr"/>
            <a:r>
              <a:rPr lang="en-US" b="1" dirty="0"/>
              <a:t>Number of SATS Staff accepted as part of the Staff Mobility Program</a:t>
            </a:r>
            <a:endParaRPr lang="en-US" sz="1600" dirty="0"/>
          </a:p>
        </p:txBody>
      </p:sp>
    </p:spTree>
    <p:extLst>
      <p:ext uri="{BB962C8B-B14F-4D97-AF65-F5344CB8AC3E}">
        <p14:creationId xmlns:p14="http://schemas.microsoft.com/office/powerpoint/2010/main" val="47738347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64F738-5901-4AEC-B05B-AF0D33930C4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BE1322-F9B6-49A3-B652-367AA4E0EF2C}"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sz="900" b="0" i="0" u="none" strike="noStrike" kern="1200" cap="none" spc="0" normalizeH="0" baseline="0" noProof="0">
              <a:ln>
                <a:noFill/>
              </a:ln>
              <a:solidFill>
                <a:prstClr val="white"/>
              </a:solidFill>
              <a:effectLst/>
              <a:uLnTx/>
              <a:uFillTx/>
              <a:latin typeface="Arial" charset="0"/>
              <a:ea typeface="+mn-ea"/>
              <a:cs typeface="+mn-cs"/>
            </a:endParaRPr>
          </a:p>
        </p:txBody>
      </p:sp>
      <p:sp>
        <p:nvSpPr>
          <p:cNvPr id="10"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Staff Mobility Program</a:t>
            </a:r>
            <a:endParaRPr lang="en-GB" b="1" dirty="0">
              <a:solidFill>
                <a:srgbClr val="F4A500"/>
              </a:solidFill>
              <a:cs typeface="Times New Roman" panose="02020603050405020304" pitchFamily="18" charset="0"/>
            </a:endParaRPr>
          </a:p>
        </p:txBody>
      </p:sp>
      <p:sp>
        <p:nvSpPr>
          <p:cNvPr id="7" name="Content Placeholder 3">
            <a:extLst>
              <a:ext uri="{FF2B5EF4-FFF2-40B4-BE49-F238E27FC236}">
                <a16:creationId xmlns:a16="http://schemas.microsoft.com/office/drawing/2014/main" id="{0DFFE169-76B8-4883-8C6A-85ABA40D070D}"/>
              </a:ext>
            </a:extLst>
          </p:cNvPr>
          <p:cNvSpPr>
            <a:spLocks noGrp="1"/>
          </p:cNvSpPr>
          <p:nvPr>
            <p:ph idx="1"/>
          </p:nvPr>
        </p:nvSpPr>
        <p:spPr>
          <a:xfrm>
            <a:off x="2348488" y="1580198"/>
            <a:ext cx="4662609" cy="401002"/>
          </a:xfrm>
        </p:spPr>
        <p:txBody>
          <a:bodyPr>
            <a:normAutofit fontScale="85000" lnSpcReduction="10000"/>
          </a:bodyPr>
          <a:lstStyle/>
          <a:p>
            <a:pPr marL="0" lvl="0" indent="0" algn="ctr">
              <a:buNone/>
            </a:pPr>
            <a:r>
              <a:rPr lang="en-US" sz="2000" b="1" dirty="0"/>
              <a:t>Interests of having Staff visiting you in </a:t>
            </a:r>
            <a:r>
              <a:rPr lang="en-US" sz="2000" b="1" dirty="0">
                <a:solidFill>
                  <a:srgbClr val="FF0000"/>
                </a:solidFill>
              </a:rPr>
              <a:t>2021/2022</a:t>
            </a:r>
          </a:p>
        </p:txBody>
      </p:sp>
      <p:sp>
        <p:nvSpPr>
          <p:cNvPr id="11"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2" name="Rectangle 1"/>
          <p:cNvSpPr/>
          <p:nvPr/>
        </p:nvSpPr>
        <p:spPr>
          <a:xfrm>
            <a:off x="928082" y="3151385"/>
            <a:ext cx="7363252" cy="646331"/>
          </a:xfrm>
          <a:prstGeom prst="rect">
            <a:avLst/>
          </a:prstGeom>
        </p:spPr>
        <p:txBody>
          <a:bodyPr>
            <a:spAutoFit/>
          </a:bodyPr>
          <a:lstStyle/>
          <a:p>
            <a:pPr algn="ctr"/>
            <a:r>
              <a:rPr lang="en-US" dirty="0">
                <a:hlinkClick r:id="rId3"/>
              </a:rPr>
              <a:t>https://docs.google.com/spreadsheets/d/1MBCLN3w54aoh2RWQ9oxDrnUe6Az_euThSGvxPaLEjLo/edit?usp=sharing</a:t>
            </a:r>
            <a:r>
              <a:rPr lang="en-US" dirty="0"/>
              <a:t> </a:t>
            </a:r>
          </a:p>
        </p:txBody>
      </p:sp>
      <p:sp>
        <p:nvSpPr>
          <p:cNvPr id="12" name="Content Placeholder 3">
            <a:extLst>
              <a:ext uri="{FF2B5EF4-FFF2-40B4-BE49-F238E27FC236}">
                <a16:creationId xmlns:a16="http://schemas.microsoft.com/office/drawing/2014/main" id="{0DFFE169-76B8-4883-8C6A-85ABA40D070D}"/>
              </a:ext>
            </a:extLst>
          </p:cNvPr>
          <p:cNvSpPr txBox="1">
            <a:spLocks/>
          </p:cNvSpPr>
          <p:nvPr/>
        </p:nvSpPr>
        <p:spPr bwMode="auto">
          <a:xfrm>
            <a:off x="2148707" y="2750383"/>
            <a:ext cx="5128870" cy="401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57175" indent="-257175" algn="l" rtl="0" eaLnBrk="1" fontAlgn="base" hangingPunct="1">
              <a:spcBef>
                <a:spcPts val="600"/>
              </a:spcBef>
              <a:spcAft>
                <a:spcPct val="0"/>
              </a:spcAft>
              <a:buSzPct val="100000"/>
              <a:buFont typeface="Arial" panose="020B0604020202020204" pitchFamily="34" charset="0"/>
              <a:buChar char="•"/>
              <a:defRPr lang="en-US" sz="2800" kern="1200">
                <a:solidFill>
                  <a:srgbClr val="000000"/>
                </a:solidFill>
                <a:latin typeface="Calibri"/>
              </a:defRPr>
            </a:lvl1pPr>
            <a:lvl2pPr marL="557213" lvl="1" indent="-214313" algn="l" rtl="0" eaLnBrk="1" fontAlgn="base" hangingPunct="1">
              <a:spcBef>
                <a:spcPts val="525"/>
              </a:spcBef>
              <a:spcAft>
                <a:spcPct val="0"/>
              </a:spcAft>
              <a:buSzPct val="100000"/>
              <a:buFont typeface="Arial" panose="020B0604020202020204" pitchFamily="34" charset="0"/>
              <a:buChar char="–"/>
              <a:defRPr lang="en-US" sz="2400" kern="1200">
                <a:solidFill>
                  <a:srgbClr val="000000"/>
                </a:solidFill>
                <a:latin typeface="Calibri"/>
              </a:defRPr>
            </a:lvl2pPr>
            <a:lvl3pPr marL="857250" lvl="2" indent="-171450" algn="l" rtl="0" eaLnBrk="1" fontAlgn="base" hangingPunct="1">
              <a:spcBef>
                <a:spcPts val="450"/>
              </a:spcBef>
              <a:spcAft>
                <a:spcPct val="0"/>
              </a:spcAft>
              <a:buSzPct val="100000"/>
              <a:buFont typeface="Arial" panose="020B0604020202020204" pitchFamily="34" charset="0"/>
              <a:buChar char="•"/>
              <a:defRPr lang="en-US" sz="2000" kern="1200">
                <a:solidFill>
                  <a:srgbClr val="000000"/>
                </a:solidFill>
                <a:latin typeface="Calibri"/>
              </a:defRPr>
            </a:lvl3pPr>
            <a:lvl4pPr marL="1200150" lvl="3" indent="-171450" algn="l" rtl="0" eaLnBrk="1" fontAlgn="base" hangingPunct="1">
              <a:spcBef>
                <a:spcPts val="375"/>
              </a:spcBef>
              <a:spcAft>
                <a:spcPct val="0"/>
              </a:spcAft>
              <a:buSzPct val="100000"/>
              <a:buFont typeface="Arial" panose="020B0604020202020204" pitchFamily="34" charset="0"/>
              <a:buChar char="–"/>
              <a:defRPr lang="en-US" sz="1800" kern="1200">
                <a:solidFill>
                  <a:srgbClr val="000000"/>
                </a:solidFill>
                <a:latin typeface="Calibri"/>
              </a:defRPr>
            </a:lvl4pPr>
            <a:lvl5pPr marL="1543050" lvl="4" indent="-171450" algn="l" rtl="0" eaLnBrk="1" fontAlgn="base" hangingPunct="1">
              <a:spcBef>
                <a:spcPts val="375"/>
              </a:spcBef>
              <a:spcAft>
                <a:spcPct val="0"/>
              </a:spcAft>
              <a:buSzPct val="100000"/>
              <a:buFont typeface="Arial" panose="020B0604020202020204" pitchFamily="34" charset="0"/>
              <a:buChar char="»"/>
              <a:defRPr lang="en-US" sz="1600" kern="1200">
                <a:solidFill>
                  <a:srgbClr val="000000"/>
                </a:solidFill>
                <a:latin typeface="Calibri"/>
              </a:defRPr>
            </a:lvl5pPr>
            <a:lvl6pPr marL="18859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6pPr>
            <a:lvl7pPr marL="22288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7pPr>
            <a:lvl8pPr marL="25717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8pPr>
            <a:lvl9pPr marL="2914650" indent="-171450" algn="l" rtl="0" eaLnBrk="1" fontAlgn="base" hangingPunct="1">
              <a:spcBef>
                <a:spcPts val="375"/>
              </a:spcBef>
              <a:spcAft>
                <a:spcPct val="0"/>
              </a:spcAft>
              <a:buSzPct val="100000"/>
              <a:buFont typeface="Arial" pitchFamily="34" charset="0"/>
              <a:buChar char="»"/>
              <a:defRPr lang="en-US" sz="1500" kern="1200">
                <a:solidFill>
                  <a:srgbClr val="000000"/>
                </a:solidFill>
                <a:latin typeface="Calibri"/>
              </a:defRPr>
            </a:lvl9pPr>
          </a:lstStyle>
          <a:p>
            <a:pPr marL="0" indent="0" algn="ctr">
              <a:buFont typeface="Arial" panose="020B0604020202020204" pitchFamily="34" charset="0"/>
              <a:buNone/>
            </a:pPr>
            <a:r>
              <a:rPr lang="en-US" sz="1700" b="1" dirty="0"/>
              <a:t>Report the required information using the link below:</a:t>
            </a:r>
            <a:endParaRPr lang="en-US" sz="1700" b="1" dirty="0">
              <a:solidFill>
                <a:srgbClr val="FF0000"/>
              </a:solidFill>
            </a:endParaRPr>
          </a:p>
        </p:txBody>
      </p:sp>
    </p:spTree>
    <p:extLst>
      <p:ext uri="{BB962C8B-B14F-4D97-AF65-F5344CB8AC3E}">
        <p14:creationId xmlns:p14="http://schemas.microsoft.com/office/powerpoint/2010/main" val="1001176924"/>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1371600"/>
            <a:ext cx="8229600" cy="4801314"/>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sym typeface="Wingdings" panose="05000000000000000000" pitchFamily="2" charset="2"/>
              </a:rPr>
              <a:t>SATS </a:t>
            </a:r>
          </a:p>
          <a:p>
            <a:pPr algn="just"/>
            <a:r>
              <a:rPr lang="en-US" dirty="0">
                <a:sym typeface="Wingdings" panose="05000000000000000000" pitchFamily="2" charset="2"/>
                <a:hlinkClick r:id="rId2"/>
              </a:rPr>
              <a:t>http://www.gju.edu.jo/content/school-applied-technical-sciences-379</a:t>
            </a:r>
            <a:r>
              <a:rPr lang="en-US" dirty="0">
                <a:sym typeface="Wingdings" panose="05000000000000000000" pitchFamily="2" charset="2"/>
              </a:rPr>
              <a:t> </a:t>
            </a:r>
          </a:p>
          <a:p>
            <a:pPr marL="285750" indent="-285750" algn="just">
              <a:buFont typeface="Arial" panose="020B0604020202020204" pitchFamily="34" charset="0"/>
              <a:buChar char="•"/>
            </a:pPr>
            <a:endParaRPr lang="en-US" dirty="0">
              <a:sym typeface="Wingdings" panose="05000000000000000000" pitchFamily="2" charset="2"/>
            </a:endParaRPr>
          </a:p>
          <a:p>
            <a:pPr marL="285750" indent="-285750" algn="just">
              <a:buFont typeface="Arial" panose="020B0604020202020204" pitchFamily="34" charset="0"/>
              <a:buChar char="•"/>
            </a:pPr>
            <a:r>
              <a:rPr lang="en-US" b="1" dirty="0">
                <a:sym typeface="Wingdings" panose="05000000000000000000" pitchFamily="2" charset="2"/>
              </a:rPr>
              <a:t>Mechanical and Maintenance Engineering Department</a:t>
            </a:r>
          </a:p>
          <a:p>
            <a:pPr algn="just"/>
            <a:r>
              <a:rPr lang="en-US" dirty="0">
                <a:sym typeface="Wingdings" panose="05000000000000000000" pitchFamily="2" charset="2"/>
                <a:hlinkClick r:id="rId3"/>
              </a:rPr>
              <a:t>http://www.gju.edu.jo/content/mechanical-and-maintenance-engineering-992</a:t>
            </a:r>
            <a:r>
              <a:rPr lang="en-US" dirty="0">
                <a:sym typeface="Wingdings" panose="05000000000000000000" pitchFamily="2" charset="2"/>
              </a:rPr>
              <a:t> </a:t>
            </a: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b="1" dirty="0"/>
              <a:t>SATS Network Meetings</a:t>
            </a:r>
          </a:p>
          <a:p>
            <a:pPr algn="just"/>
            <a:r>
              <a:rPr lang="en-US" dirty="0">
                <a:sym typeface="Wingdings" panose="05000000000000000000" pitchFamily="2" charset="2"/>
                <a:hlinkClick r:id="rId4"/>
              </a:rPr>
              <a:t>http://www.gju.edu.jo/content/sats-9028</a:t>
            </a:r>
            <a:endParaRPr lang="en-US" dirty="0">
              <a:sym typeface="Wingdings" panose="05000000000000000000" pitchFamily="2" charset="2"/>
            </a:endParaRPr>
          </a:p>
          <a:p>
            <a:pPr marL="285750" indent="-285750" algn="just">
              <a:buFont typeface="Arial" panose="020B0604020202020204" pitchFamily="34" charset="0"/>
              <a:buChar char="•"/>
            </a:pPr>
            <a:endParaRPr lang="en-US" dirty="0">
              <a:sym typeface="Wingdings" panose="05000000000000000000" pitchFamily="2" charset="2"/>
            </a:endParaRPr>
          </a:p>
          <a:p>
            <a:pPr marL="285750" indent="-285750" algn="just">
              <a:buFont typeface="Arial" panose="020B0604020202020204" pitchFamily="34" charset="0"/>
              <a:buChar char="•"/>
            </a:pPr>
            <a:r>
              <a:rPr lang="en-US" b="1" dirty="0">
                <a:sym typeface="Wingdings" panose="05000000000000000000" pitchFamily="2" charset="2"/>
              </a:rPr>
              <a:t>Outgoing Students</a:t>
            </a:r>
            <a:endParaRPr lang="en-US" dirty="0">
              <a:sym typeface="Wingdings" panose="05000000000000000000" pitchFamily="2" charset="2"/>
            </a:endParaRPr>
          </a:p>
          <a:p>
            <a:pPr algn="just"/>
            <a:r>
              <a:rPr lang="en-US" dirty="0">
                <a:sym typeface="Wingdings" panose="05000000000000000000" pitchFamily="2" charset="2"/>
                <a:hlinkClick r:id="rId5"/>
              </a:rPr>
              <a:t>http://www.gju.edu.jo/content/outgoing-students-3793</a:t>
            </a:r>
            <a:endParaRPr lang="en-US" dirty="0">
              <a:sym typeface="Wingdings" panose="05000000000000000000" pitchFamily="2" charset="2"/>
            </a:endParaRP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b="1" dirty="0"/>
              <a:t>Flying Faculty Program</a:t>
            </a:r>
          </a:p>
          <a:p>
            <a:pPr algn="just"/>
            <a:r>
              <a:rPr lang="en-US" dirty="0">
                <a:sym typeface="Wingdings" panose="05000000000000000000" pitchFamily="2" charset="2"/>
                <a:hlinkClick r:id="rId6"/>
              </a:rPr>
              <a:t>http://www.gju.edu.jo/content/general-information-12007</a:t>
            </a:r>
            <a:r>
              <a:rPr lang="en-US" dirty="0">
                <a:sym typeface="Wingdings" panose="05000000000000000000" pitchFamily="2" charset="2"/>
              </a:rPr>
              <a:t> </a:t>
            </a:r>
          </a:p>
          <a:p>
            <a:pPr marL="285750" indent="-285750" algn="just">
              <a:buFont typeface="Arial" panose="020B0604020202020204" pitchFamily="34" charset="0"/>
              <a:buChar char="•"/>
            </a:pPr>
            <a:endParaRPr lang="en-US" dirty="0">
              <a:sym typeface="Wingdings" panose="05000000000000000000" pitchFamily="2" charset="2"/>
            </a:endParaRPr>
          </a:p>
          <a:p>
            <a:pPr marL="285750" indent="-285750" algn="just">
              <a:buFont typeface="Arial" panose="020B0604020202020204" pitchFamily="34" charset="0"/>
              <a:buChar char="•"/>
            </a:pPr>
            <a:r>
              <a:rPr lang="en-US" b="1" dirty="0">
                <a:sym typeface="Wingdings" panose="05000000000000000000" pitchFamily="2" charset="2"/>
              </a:rPr>
              <a:t>Train-of-Trainer Program</a:t>
            </a:r>
          </a:p>
          <a:p>
            <a:pPr algn="just"/>
            <a:r>
              <a:rPr lang="en-US" dirty="0">
                <a:sym typeface="Wingdings" panose="05000000000000000000" pitchFamily="2" charset="2"/>
                <a:hlinkClick r:id="rId7"/>
              </a:rPr>
              <a:t>http://www.gju.edu.jo/content/gju-staff-mobility-program-3788</a:t>
            </a:r>
            <a:r>
              <a:rPr lang="en-US" dirty="0">
                <a:sym typeface="Wingdings" panose="05000000000000000000" pitchFamily="2" charset="2"/>
              </a:rPr>
              <a:t> </a:t>
            </a:r>
          </a:p>
        </p:txBody>
      </p:sp>
      <p:sp>
        <p:nvSpPr>
          <p:cNvPr id="7"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Useful Links …</a:t>
            </a:r>
            <a:endParaRPr lang="en-GB" b="1" dirty="0">
              <a:solidFill>
                <a:srgbClr val="F4A500"/>
              </a:solidFill>
              <a:cs typeface="Times New Roman" panose="02020603050405020304" pitchFamily="18" charset="0"/>
            </a:endParaRPr>
          </a:p>
        </p:txBody>
      </p:sp>
      <p:sp>
        <p:nvSpPr>
          <p:cNvPr id="4"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5" name="Slide Number Placeholder 4"/>
          <p:cNvSpPr>
            <a:spLocks noGrp="1"/>
          </p:cNvSpPr>
          <p:nvPr>
            <p:ph type="sldNum" sz="quarter" idx="12"/>
          </p:nvPr>
        </p:nvSpPr>
        <p:spPr>
          <a:xfrm>
            <a:off x="7671816" y="6356352"/>
            <a:ext cx="1014984" cy="365125"/>
          </a:xfrm>
        </p:spPr>
        <p:txBody>
          <a:bodyPr/>
          <a:lstStyle/>
          <a:p>
            <a:fld id="{946E28D2-13F0-4745-A8D8-567005C25B6F}" type="slidenum">
              <a:rPr lang="en-GB" smtClean="0"/>
              <a:t>44</a:t>
            </a:fld>
            <a:endParaRPr lang="en-GB"/>
          </a:p>
        </p:txBody>
      </p:sp>
    </p:spTree>
    <p:extLst>
      <p:ext uri="{BB962C8B-B14F-4D97-AF65-F5344CB8AC3E}">
        <p14:creationId xmlns:p14="http://schemas.microsoft.com/office/powerpoint/2010/main" val="533175438"/>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1371600"/>
            <a:ext cx="8229600" cy="3693319"/>
          </a:xfrm>
          <a:prstGeom prst="rect">
            <a:avLst/>
          </a:prstGeom>
          <a:noFill/>
        </p:spPr>
        <p:txBody>
          <a:bodyPr wrap="square" rtlCol="0">
            <a:spAutoFit/>
          </a:bodyPr>
          <a:lstStyle/>
          <a:p>
            <a:pPr marL="285750" indent="-285750" algn="just">
              <a:buFont typeface="Arial" panose="020B0604020202020204" pitchFamily="34" charset="0"/>
              <a:buChar char="•"/>
            </a:pPr>
            <a:r>
              <a:rPr lang="en-US" dirty="0"/>
              <a:t>Encourage students from German Partners to visit GJU and study courses (e.g., 1 semester).</a:t>
            </a:r>
          </a:p>
          <a:p>
            <a:pPr marL="285750" indent="-285750" algn="just">
              <a:buFont typeface="Arial" panose="020B0604020202020204" pitchFamily="34" charset="0"/>
              <a:buChar char="•"/>
            </a:pPr>
            <a:r>
              <a:rPr lang="en-US" dirty="0"/>
              <a:t>Increase number of seats offered by the MECH German Partner Universities.</a:t>
            </a:r>
          </a:p>
          <a:p>
            <a:pPr marL="285750" indent="-285750" algn="just">
              <a:buFont typeface="Arial" panose="020B0604020202020204" pitchFamily="34" charset="0"/>
              <a:buChar char="•"/>
            </a:pPr>
            <a:r>
              <a:rPr lang="en-US" dirty="0"/>
              <a:t>Extend the cooperation with the MECH partner universities to cover the other two departments of SATS (Mechatronics and Industrial Engineering).</a:t>
            </a:r>
          </a:p>
          <a:p>
            <a:pPr marL="285750" indent="-285750" algn="just">
              <a:buFont typeface="Arial" panose="020B0604020202020204" pitchFamily="34" charset="0"/>
              <a:buChar char="•"/>
            </a:pPr>
            <a:r>
              <a:rPr lang="en-US" dirty="0"/>
              <a:t>Encourage Faculty members at the German Partner Universities to visit GJU and offer an elective course to our students [as part of the FF Program].</a:t>
            </a:r>
          </a:p>
          <a:p>
            <a:pPr marL="285750" indent="-285750" algn="just">
              <a:buFont typeface="Arial" panose="020B0604020202020204" pitchFamily="34" charset="0"/>
              <a:buChar char="•"/>
            </a:pPr>
            <a:r>
              <a:rPr lang="en-US" dirty="0"/>
              <a:t>Encourage Staff members to visit the Partner Universities [as part of the </a:t>
            </a:r>
            <a:r>
              <a:rPr lang="en-US" dirty="0" err="1"/>
              <a:t>ToT</a:t>
            </a:r>
            <a:r>
              <a:rPr lang="en-US" dirty="0"/>
              <a:t> Program].</a:t>
            </a:r>
          </a:p>
          <a:p>
            <a:pPr marL="285750" indent="-285750" algn="just">
              <a:buFont typeface="Arial" panose="020B0604020202020204" pitchFamily="34" charset="0"/>
              <a:buChar char="•"/>
            </a:pPr>
            <a:r>
              <a:rPr lang="en-US" dirty="0"/>
              <a:t>Enhance the Research Cooperation between the Faculty members of the MECH/SATS and German Partner Universities.</a:t>
            </a:r>
          </a:p>
          <a:p>
            <a:pPr marL="285750" indent="-285750" algn="just">
              <a:buFont typeface="Arial" panose="020B0604020202020204" pitchFamily="34" charset="0"/>
              <a:buChar char="•"/>
            </a:pPr>
            <a:r>
              <a:rPr lang="en-US" dirty="0"/>
              <a:t>Encourage the Participation to various available Funding EU Projects.</a:t>
            </a:r>
          </a:p>
        </p:txBody>
      </p:sp>
      <p:sp>
        <p:nvSpPr>
          <p:cNvPr id="7" name="Title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noAutofit/>
          </a:bodyPr>
          <a:lstStyle>
            <a:lvl1pPr algn="ctr" rtl="0" eaLnBrk="1" fontAlgn="base" hangingPunct="1">
              <a:spcBef>
                <a:spcPct val="0"/>
              </a:spcBef>
              <a:spcAft>
                <a:spcPct val="0"/>
              </a:spcAft>
              <a:defRPr lang="en-US" sz="4000" kern="1200">
                <a:solidFill>
                  <a:srgbClr val="000000"/>
                </a:solidFill>
                <a:latin typeface="Calibri"/>
              </a:defRPr>
            </a:lvl1pPr>
            <a:lvl2pPr algn="ctr" rtl="0" eaLnBrk="1" fontAlgn="base" hangingPunct="1">
              <a:spcBef>
                <a:spcPct val="0"/>
              </a:spcBef>
              <a:spcAft>
                <a:spcPct val="0"/>
              </a:spcAft>
              <a:defRPr sz="3300">
                <a:solidFill>
                  <a:srgbClr val="000000"/>
                </a:solidFill>
                <a:latin typeface="Calibri" pitchFamily="34" charset="0"/>
              </a:defRPr>
            </a:lvl2pPr>
            <a:lvl3pPr algn="ctr" rtl="0" eaLnBrk="1" fontAlgn="base" hangingPunct="1">
              <a:spcBef>
                <a:spcPct val="0"/>
              </a:spcBef>
              <a:spcAft>
                <a:spcPct val="0"/>
              </a:spcAft>
              <a:defRPr sz="3300">
                <a:solidFill>
                  <a:srgbClr val="000000"/>
                </a:solidFill>
                <a:latin typeface="Calibri" pitchFamily="34" charset="0"/>
              </a:defRPr>
            </a:lvl3pPr>
            <a:lvl4pPr algn="ctr" rtl="0" eaLnBrk="1" fontAlgn="base" hangingPunct="1">
              <a:spcBef>
                <a:spcPct val="0"/>
              </a:spcBef>
              <a:spcAft>
                <a:spcPct val="0"/>
              </a:spcAft>
              <a:defRPr sz="3300">
                <a:solidFill>
                  <a:srgbClr val="000000"/>
                </a:solidFill>
                <a:latin typeface="Calibri" pitchFamily="34" charset="0"/>
              </a:defRPr>
            </a:lvl4pPr>
            <a:lvl5pPr algn="ctr" rtl="0" eaLnBrk="1" fontAlgn="base" hangingPunct="1">
              <a:spcBef>
                <a:spcPct val="0"/>
              </a:spcBef>
              <a:spcAft>
                <a:spcPct val="0"/>
              </a:spcAft>
              <a:defRPr sz="3300">
                <a:solidFill>
                  <a:srgbClr val="000000"/>
                </a:solidFill>
                <a:latin typeface="Calibri" pitchFamily="34" charset="0"/>
              </a:defRPr>
            </a:lvl5pPr>
            <a:lvl6pPr marL="342900" algn="ctr" rtl="0" eaLnBrk="1" fontAlgn="base" hangingPunct="1">
              <a:spcBef>
                <a:spcPct val="0"/>
              </a:spcBef>
              <a:spcAft>
                <a:spcPct val="0"/>
              </a:spcAft>
              <a:defRPr sz="3300">
                <a:solidFill>
                  <a:srgbClr val="000000"/>
                </a:solidFill>
                <a:latin typeface="Calibri" pitchFamily="34" charset="0"/>
              </a:defRPr>
            </a:lvl6pPr>
            <a:lvl7pPr marL="685800" algn="ctr" rtl="0" eaLnBrk="1" fontAlgn="base" hangingPunct="1">
              <a:spcBef>
                <a:spcPct val="0"/>
              </a:spcBef>
              <a:spcAft>
                <a:spcPct val="0"/>
              </a:spcAft>
              <a:defRPr sz="3300">
                <a:solidFill>
                  <a:srgbClr val="000000"/>
                </a:solidFill>
                <a:latin typeface="Calibri" pitchFamily="34" charset="0"/>
              </a:defRPr>
            </a:lvl7pPr>
            <a:lvl8pPr marL="1028700" algn="ctr" rtl="0" eaLnBrk="1" fontAlgn="base" hangingPunct="1">
              <a:spcBef>
                <a:spcPct val="0"/>
              </a:spcBef>
              <a:spcAft>
                <a:spcPct val="0"/>
              </a:spcAft>
              <a:defRPr sz="3300">
                <a:solidFill>
                  <a:srgbClr val="000000"/>
                </a:solidFill>
                <a:latin typeface="Calibri" pitchFamily="34" charset="0"/>
              </a:defRPr>
            </a:lvl8pPr>
            <a:lvl9pPr marL="1371600" algn="ctr" rtl="0" eaLnBrk="1" fontAlgn="base" hangingPunct="1">
              <a:spcBef>
                <a:spcPct val="0"/>
              </a:spcBef>
              <a:spcAft>
                <a:spcPct val="0"/>
              </a:spcAft>
              <a:defRPr sz="3300">
                <a:solidFill>
                  <a:srgbClr val="000000"/>
                </a:solidFill>
                <a:latin typeface="Calibri" pitchFamily="34" charset="0"/>
              </a:defRPr>
            </a:lvl9pPr>
          </a:lstStyle>
          <a:p>
            <a:pPr>
              <a:lnSpc>
                <a:spcPts val="4000"/>
              </a:lnSpc>
              <a:defRPr/>
            </a:pPr>
            <a:r>
              <a:rPr lang="en-US" b="1" dirty="0">
                <a:solidFill>
                  <a:srgbClr val="F4A500"/>
                </a:solidFill>
                <a:cs typeface="Times New Roman" panose="02020603050405020304" pitchFamily="18" charset="0"/>
              </a:rPr>
              <a:t>Desiderata …</a:t>
            </a:r>
            <a:endParaRPr lang="en-GB" b="1" dirty="0">
              <a:solidFill>
                <a:srgbClr val="F4A500"/>
              </a:solidFill>
              <a:cs typeface="Times New Roman" panose="02020603050405020304" pitchFamily="18" charset="0"/>
            </a:endParaRPr>
          </a:p>
        </p:txBody>
      </p:sp>
      <p:sp>
        <p:nvSpPr>
          <p:cNvPr id="4"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5" name="Slide Number Placeholder 4"/>
          <p:cNvSpPr>
            <a:spLocks noGrp="1"/>
          </p:cNvSpPr>
          <p:nvPr>
            <p:ph type="sldNum" sz="quarter" idx="12"/>
          </p:nvPr>
        </p:nvSpPr>
        <p:spPr>
          <a:xfrm>
            <a:off x="7671816" y="6356352"/>
            <a:ext cx="1014984" cy="365125"/>
          </a:xfrm>
        </p:spPr>
        <p:txBody>
          <a:bodyPr/>
          <a:lstStyle/>
          <a:p>
            <a:fld id="{946E28D2-13F0-4745-A8D8-567005C25B6F}" type="slidenum">
              <a:rPr lang="en-GB" smtClean="0"/>
              <a:t>45</a:t>
            </a:fld>
            <a:endParaRPr lang="en-GB"/>
          </a:p>
        </p:txBody>
      </p:sp>
    </p:spTree>
    <p:extLst>
      <p:ext uri="{BB962C8B-B14F-4D97-AF65-F5344CB8AC3E}">
        <p14:creationId xmlns:p14="http://schemas.microsoft.com/office/powerpoint/2010/main" val="1592004644"/>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feld 15"/>
          <p:cNvSpPr txBox="1">
            <a:spLocks noChangeArrowheads="1"/>
          </p:cNvSpPr>
          <p:nvPr/>
        </p:nvSpPr>
        <p:spPr bwMode="auto">
          <a:xfrm>
            <a:off x="1456073" y="4348471"/>
            <a:ext cx="6248400" cy="1631216"/>
          </a:xfrm>
          <a:prstGeom prst="rect">
            <a:avLst/>
          </a:prstGeom>
          <a:solidFill>
            <a:schemeClr val="bg1"/>
          </a:solidFill>
          <a:ln w="9525">
            <a:noFill/>
            <a:miter lim="800000"/>
            <a:headEnd/>
            <a:tailEnd/>
          </a:ln>
          <a:effectLst/>
        </p:spPr>
        <p:txBody>
          <a:bodyPr wrap="square">
            <a:spAutoFit/>
          </a:bodyPr>
          <a:lstStyle/>
          <a:p>
            <a:pPr algn="ctr" eaLnBrk="1" hangingPunct="1">
              <a:defRPr/>
            </a:pPr>
            <a:r>
              <a:rPr lang="en-US" sz="2000" b="1" dirty="0">
                <a:latin typeface="+mj-lt"/>
              </a:rPr>
              <a:t>Dr. Sameer Al-Dahidi</a:t>
            </a:r>
          </a:p>
          <a:p>
            <a:pPr algn="ctr" eaLnBrk="1" hangingPunct="1">
              <a:defRPr/>
            </a:pPr>
            <a:r>
              <a:rPr lang="en-US" sz="2000" dirty="0">
                <a:latin typeface="+mj-lt"/>
              </a:rPr>
              <a:t>Associate Professor &amp; Exchange Coordinator</a:t>
            </a:r>
          </a:p>
          <a:p>
            <a:pPr algn="ctr" eaLnBrk="1" hangingPunct="1">
              <a:defRPr/>
            </a:pPr>
            <a:r>
              <a:rPr lang="en-US" sz="2000" dirty="0">
                <a:latin typeface="+mj-lt"/>
              </a:rPr>
              <a:t>Mechanical and Maintenance Engineering Department</a:t>
            </a:r>
          </a:p>
          <a:p>
            <a:pPr algn="ctr" eaLnBrk="1" hangingPunct="1">
              <a:defRPr/>
            </a:pPr>
            <a:r>
              <a:rPr lang="en-US" sz="2000" dirty="0">
                <a:latin typeface="+mj-lt"/>
              </a:rPr>
              <a:t>School of Applied Technical Sciences</a:t>
            </a:r>
          </a:p>
          <a:p>
            <a:pPr algn="ctr" eaLnBrk="1" hangingPunct="1">
              <a:defRPr/>
            </a:pPr>
            <a:r>
              <a:rPr lang="en-US" sz="2000" dirty="0">
                <a:latin typeface="+mj-lt"/>
              </a:rPr>
              <a:t>Email: </a:t>
            </a:r>
            <a:r>
              <a:rPr lang="en-US" sz="2000" dirty="0">
                <a:latin typeface="+mj-lt"/>
                <a:hlinkClick r:id="rId3"/>
              </a:rPr>
              <a:t>sameer.aldahidi@gju.edu.jo</a:t>
            </a:r>
            <a:r>
              <a:rPr lang="en-US" sz="2000" dirty="0">
                <a:latin typeface="+mj-lt"/>
              </a:rPr>
              <a:t>  </a:t>
            </a:r>
          </a:p>
        </p:txBody>
      </p:sp>
      <p:sp>
        <p:nvSpPr>
          <p:cNvPr id="16" name="Rechteck 15"/>
          <p:cNvSpPr/>
          <p:nvPr/>
        </p:nvSpPr>
        <p:spPr>
          <a:xfrm>
            <a:off x="0" y="0"/>
            <a:ext cx="9144000" cy="142875"/>
          </a:xfrm>
          <a:prstGeom prst="rect">
            <a:avLst/>
          </a:prstGeom>
          <a:solidFill>
            <a:srgbClr val="F5A500">
              <a:alpha val="9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Slide Number Placeholder 4"/>
          <p:cNvSpPr>
            <a:spLocks noGrp="1"/>
          </p:cNvSpPr>
          <p:nvPr>
            <p:ph type="sldNum" sz="quarter" idx="12"/>
          </p:nvPr>
        </p:nvSpPr>
        <p:spPr/>
        <p:txBody>
          <a:bodyPr/>
          <a:lstStyle/>
          <a:p>
            <a:fld id="{946E28D2-13F0-4745-A8D8-567005C25B6F}" type="slidenum">
              <a:rPr lang="en-GB" smtClean="0"/>
              <a:t>46</a:t>
            </a:fld>
            <a:endParaRPr lang="en-GB"/>
          </a:p>
        </p:txBody>
      </p:sp>
      <p:sp>
        <p:nvSpPr>
          <p:cNvPr id="15" name="Textfeld 15"/>
          <p:cNvSpPr txBox="1">
            <a:spLocks noChangeArrowheads="1"/>
          </p:cNvSpPr>
          <p:nvPr/>
        </p:nvSpPr>
        <p:spPr bwMode="auto">
          <a:xfrm>
            <a:off x="545912" y="2217003"/>
            <a:ext cx="8140888" cy="830997"/>
          </a:xfrm>
          <a:prstGeom prst="rect">
            <a:avLst/>
          </a:prstGeom>
          <a:solidFill>
            <a:schemeClr val="bg1"/>
          </a:solidFill>
          <a:ln w="9525">
            <a:noFill/>
            <a:miter lim="800000"/>
            <a:headEnd/>
            <a:tailEnd/>
          </a:ln>
          <a:effectLst/>
        </p:spPr>
        <p:txBody>
          <a:bodyPr wrap="square">
            <a:spAutoFit/>
          </a:bodyPr>
          <a:lstStyle/>
          <a:p>
            <a:pPr algn="ctr" eaLnBrk="1" hangingPunct="1">
              <a:defRPr/>
            </a:pPr>
            <a:r>
              <a:rPr lang="en-US" sz="4800" b="1" dirty="0">
                <a:solidFill>
                  <a:srgbClr val="178ACB"/>
                </a:solidFill>
                <a:latin typeface="+mj-lt"/>
              </a:rPr>
              <a:t>Thank You for Your Attention</a:t>
            </a:r>
            <a:endParaRPr lang="en-US" sz="4800" dirty="0">
              <a:latin typeface="+mj-lt"/>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353358265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202130" y="1618447"/>
            <a:ext cx="8774009" cy="3785652"/>
          </a:xfrm>
          <a:prstGeom prst="rect">
            <a:avLst/>
          </a:prstGeom>
        </p:spPr>
        <p:txBody>
          <a:bodyPr wrap="square">
            <a:spAutoFit/>
          </a:bodyPr>
          <a:lstStyle/>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The academic program of the Department of Mechanical and Maintenance Engineering (MECH) is one of the most outstanding engineering programs in the Hashemite Kingdom of Jordan;</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The only program that grants a B.Sc. degree in Mechanical and Maintenance Engineering; </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Its content is the integration of </a:t>
            </a:r>
            <a:r>
              <a:rPr lang="en-US" sz="2000" b="1" dirty="0">
                <a:solidFill>
                  <a:prstClr val="black"/>
                </a:solidFill>
                <a:latin typeface="Calibri"/>
                <a:cs typeface="Arial" panose="020B0604020202020204" pitchFamily="34" charset="0"/>
              </a:rPr>
              <a:t>Mechanical Engineering</a:t>
            </a:r>
            <a:r>
              <a:rPr lang="en-US" sz="2000" dirty="0">
                <a:solidFill>
                  <a:prstClr val="black"/>
                </a:solidFill>
                <a:latin typeface="Calibri"/>
                <a:cs typeface="Arial" panose="020B0604020202020204" pitchFamily="34" charset="0"/>
              </a:rPr>
              <a:t> and </a:t>
            </a:r>
            <a:r>
              <a:rPr lang="en-US" sz="2000" b="1" dirty="0">
                <a:solidFill>
                  <a:prstClr val="black"/>
                </a:solidFill>
                <a:latin typeface="Calibri"/>
                <a:cs typeface="Arial" panose="020B0604020202020204" pitchFamily="34" charset="0"/>
              </a:rPr>
              <a:t>Maintenance Engineering and Management</a:t>
            </a:r>
            <a:r>
              <a:rPr lang="en-US" sz="2000" dirty="0">
                <a:solidFill>
                  <a:prstClr val="black"/>
                </a:solidFill>
                <a:latin typeface="Calibri"/>
                <a:cs typeface="Arial" panose="020B0604020202020204" pitchFamily="34" charset="0"/>
              </a:rPr>
              <a:t> with equal focus on the </a:t>
            </a:r>
            <a:r>
              <a:rPr lang="en-US" sz="2000" b="1" u="sng" dirty="0">
                <a:solidFill>
                  <a:prstClr val="black"/>
                </a:solidFill>
                <a:latin typeface="Calibri"/>
                <a:cs typeface="Arial" panose="020B0604020202020204" pitchFamily="34" charset="0"/>
              </a:rPr>
              <a:t>Theoretical</a:t>
            </a:r>
            <a:r>
              <a:rPr lang="en-US" sz="2000" dirty="0">
                <a:solidFill>
                  <a:prstClr val="black"/>
                </a:solidFill>
                <a:latin typeface="Calibri"/>
                <a:cs typeface="Arial" panose="020B0604020202020204" pitchFamily="34" charset="0"/>
              </a:rPr>
              <a:t> and </a:t>
            </a:r>
            <a:r>
              <a:rPr lang="en-US" sz="2000" b="1" u="sng" dirty="0">
                <a:solidFill>
                  <a:prstClr val="black"/>
                </a:solidFill>
                <a:latin typeface="Calibri"/>
                <a:cs typeface="Arial" panose="020B0604020202020204" pitchFamily="34" charset="0"/>
              </a:rPr>
              <a:t>Practical</a:t>
            </a:r>
            <a:r>
              <a:rPr lang="en-US" sz="2000" dirty="0">
                <a:solidFill>
                  <a:prstClr val="black"/>
                </a:solidFill>
                <a:latin typeface="Calibri"/>
                <a:cs typeface="Arial" panose="020B0604020202020204" pitchFamily="34" charset="0"/>
              </a:rPr>
              <a:t> aspects of the two majors;</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p:txBody>
      </p:sp>
      <p:sp>
        <p:nvSpPr>
          <p:cNvPr id="6" name="Title 1"/>
          <p:cNvSpPr>
            <a:spLocks noGrp="1"/>
          </p:cNvSpPr>
          <p:nvPr>
            <p:ph type="title"/>
          </p:nvPr>
        </p:nvSpPr>
        <p:spPr>
          <a:xfrm>
            <a:off x="457200" y="274638"/>
            <a:ext cx="8229600" cy="1143000"/>
          </a:xfrm>
        </p:spPr>
        <p:txBody>
          <a:bodyPr/>
          <a:lstStyle/>
          <a:p>
            <a:r>
              <a:rPr lang="en-US" b="1" dirty="0">
                <a:solidFill>
                  <a:srgbClr val="F4A500"/>
                </a:solidFill>
                <a:cs typeface="Times New Roman" panose="02020603050405020304" pitchFamily="18" charset="0"/>
              </a:rPr>
              <a:t>MECH Overview</a:t>
            </a:r>
            <a:endParaRPr lang="en-US" b="1" dirty="0">
              <a:solidFill>
                <a:srgbClr val="F7930D"/>
              </a:solidFill>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163385813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p:cNvSpPr/>
          <p:nvPr/>
        </p:nvSpPr>
        <p:spPr>
          <a:xfrm>
            <a:off x="3799778" y="1371600"/>
            <a:ext cx="1524000" cy="5334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MECH</a:t>
            </a:r>
          </a:p>
        </p:txBody>
      </p:sp>
      <p:sp>
        <p:nvSpPr>
          <p:cNvPr id="7" name="Rounded Rectangle 6"/>
          <p:cNvSpPr/>
          <p:nvPr/>
        </p:nvSpPr>
        <p:spPr>
          <a:xfrm>
            <a:off x="685800" y="2661170"/>
            <a:ext cx="2231288"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Mechanical</a:t>
            </a:r>
          </a:p>
        </p:txBody>
      </p:sp>
      <p:sp>
        <p:nvSpPr>
          <p:cNvPr id="8" name="Rounded Rectangle 7"/>
          <p:cNvSpPr/>
          <p:nvPr/>
        </p:nvSpPr>
        <p:spPr>
          <a:xfrm>
            <a:off x="6226912" y="2661170"/>
            <a:ext cx="2231288" cy="533400"/>
          </a:xfrm>
          <a:prstGeom prst="roundRect">
            <a:avLst/>
          </a:prstGeom>
          <a:solidFill>
            <a:schemeClr val="accent3"/>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Maintenance</a:t>
            </a:r>
          </a:p>
        </p:txBody>
      </p:sp>
      <p:sp>
        <p:nvSpPr>
          <p:cNvPr id="9" name="Rounded Rectangle 8"/>
          <p:cNvSpPr/>
          <p:nvPr/>
        </p:nvSpPr>
        <p:spPr>
          <a:xfrm>
            <a:off x="867745" y="3383909"/>
            <a:ext cx="506222" cy="2343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Thermal Sciences</a:t>
            </a:r>
          </a:p>
        </p:txBody>
      </p:sp>
      <p:sp>
        <p:nvSpPr>
          <p:cNvPr id="11" name="Rounded Rectangle 10"/>
          <p:cNvSpPr/>
          <p:nvPr/>
        </p:nvSpPr>
        <p:spPr>
          <a:xfrm>
            <a:off x="1573384" y="3383909"/>
            <a:ext cx="506222" cy="2343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Applied Mechanics</a:t>
            </a:r>
          </a:p>
        </p:txBody>
      </p:sp>
      <p:sp>
        <p:nvSpPr>
          <p:cNvPr id="13" name="Rounded Rectangle 12"/>
          <p:cNvSpPr/>
          <p:nvPr/>
        </p:nvSpPr>
        <p:spPr>
          <a:xfrm>
            <a:off x="7533654" y="3321904"/>
            <a:ext cx="506222" cy="2343478"/>
          </a:xfrm>
          <a:prstGeom prst="roundRect">
            <a:avLst/>
          </a:prstGeom>
          <a:solidFill>
            <a:schemeClr val="accent3"/>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Applied Maintenance</a:t>
            </a:r>
          </a:p>
        </p:txBody>
      </p:sp>
      <p:sp>
        <p:nvSpPr>
          <p:cNvPr id="14" name="Rounded Rectangle 13"/>
          <p:cNvSpPr/>
          <p:nvPr/>
        </p:nvSpPr>
        <p:spPr>
          <a:xfrm>
            <a:off x="6771654" y="3321904"/>
            <a:ext cx="506222" cy="2343478"/>
          </a:xfrm>
          <a:prstGeom prst="roundRect">
            <a:avLst/>
          </a:prstGeom>
          <a:solidFill>
            <a:schemeClr val="accent3"/>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Maintenance </a:t>
            </a:r>
            <a:r>
              <a:rPr lang="en-US" dirty="0" err="1"/>
              <a:t>Manag</a:t>
            </a:r>
            <a:r>
              <a:rPr lang="en-US" dirty="0"/>
              <a:t>.</a:t>
            </a:r>
          </a:p>
        </p:txBody>
      </p:sp>
      <p:cxnSp>
        <p:nvCxnSpPr>
          <p:cNvPr id="15" name="Curved Connector 14"/>
          <p:cNvCxnSpPr>
            <a:stCxn id="4" idx="2"/>
            <a:endCxn id="7" idx="0"/>
          </p:cNvCxnSpPr>
          <p:nvPr/>
        </p:nvCxnSpPr>
        <p:spPr>
          <a:xfrm rot="5400000">
            <a:off x="2803526" y="902918"/>
            <a:ext cx="756170" cy="2760334"/>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a:stCxn id="4" idx="2"/>
            <a:endCxn id="8" idx="0"/>
          </p:cNvCxnSpPr>
          <p:nvPr/>
        </p:nvCxnSpPr>
        <p:spPr>
          <a:xfrm rot="16200000" flipH="1">
            <a:off x="5574082" y="892696"/>
            <a:ext cx="756170" cy="2780778"/>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p:nvPr>
        </p:nvSpPr>
        <p:spPr>
          <a:xfrm>
            <a:off x="457200" y="274638"/>
            <a:ext cx="8229600" cy="1143000"/>
          </a:xfrm>
        </p:spPr>
        <p:txBody>
          <a:bodyPr/>
          <a:lstStyle/>
          <a:p>
            <a:r>
              <a:rPr lang="en-US" b="1" dirty="0">
                <a:solidFill>
                  <a:srgbClr val="F4A500"/>
                </a:solidFill>
                <a:cs typeface="Times New Roman" panose="02020603050405020304" pitchFamily="18" charset="0"/>
              </a:rPr>
              <a:t>MECH Overview</a:t>
            </a:r>
            <a:endParaRPr lang="en-US" b="1" dirty="0">
              <a:solidFill>
                <a:srgbClr val="F7930D"/>
              </a:solidFill>
            </a:endParaRPr>
          </a:p>
        </p:txBody>
      </p:sp>
      <p:sp>
        <p:nvSpPr>
          <p:cNvPr id="17" name="Rounded Rectangle 16"/>
          <p:cNvSpPr/>
          <p:nvPr/>
        </p:nvSpPr>
        <p:spPr>
          <a:xfrm>
            <a:off x="2265027" y="3383909"/>
            <a:ext cx="506222" cy="2343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Mechanical Design</a:t>
            </a:r>
          </a:p>
        </p:txBody>
      </p:sp>
      <p:sp>
        <p:nvSpPr>
          <p:cNvPr id="1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386161182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6E28D2-13F0-4745-A8D8-567005C25B6F}" type="slidenum">
              <a:rPr kumimoji="0" lang="en-GB" sz="900" b="0"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202130" y="1618447"/>
            <a:ext cx="8774009" cy="4708981"/>
          </a:xfrm>
          <a:prstGeom prst="rect">
            <a:avLst/>
          </a:prstGeom>
        </p:spPr>
        <p:txBody>
          <a:bodyPr wrap="square">
            <a:spAutoFit/>
          </a:bodyPr>
          <a:lstStyle/>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The academic program of the Department of Mechanical and Maintenance Engineering (MECH) is one of the most outstanding engineering programs in the Hashemite Kingdom of Jordan;</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The only program that grants a B.Sc. degree in Mechanical and Maintenance Engineering; </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r>
              <a:rPr lang="en-US" sz="2000" dirty="0">
                <a:solidFill>
                  <a:prstClr val="black"/>
                </a:solidFill>
                <a:latin typeface="Calibri"/>
                <a:cs typeface="Arial" panose="020B0604020202020204" pitchFamily="34" charset="0"/>
              </a:rPr>
              <a:t>Its content is the integration of </a:t>
            </a:r>
            <a:r>
              <a:rPr lang="en-US" sz="2000" b="1" dirty="0">
                <a:solidFill>
                  <a:prstClr val="black"/>
                </a:solidFill>
                <a:latin typeface="Calibri"/>
                <a:cs typeface="Arial" panose="020B0604020202020204" pitchFamily="34" charset="0"/>
              </a:rPr>
              <a:t>Mechanical Engineering</a:t>
            </a:r>
            <a:r>
              <a:rPr lang="en-US" sz="2000" dirty="0">
                <a:solidFill>
                  <a:prstClr val="black"/>
                </a:solidFill>
                <a:latin typeface="Calibri"/>
                <a:cs typeface="Arial" panose="020B0604020202020204" pitchFamily="34" charset="0"/>
              </a:rPr>
              <a:t> and </a:t>
            </a:r>
            <a:r>
              <a:rPr lang="en-US" sz="2000" b="1" dirty="0">
                <a:solidFill>
                  <a:prstClr val="black"/>
                </a:solidFill>
                <a:latin typeface="Calibri"/>
                <a:cs typeface="Arial" panose="020B0604020202020204" pitchFamily="34" charset="0"/>
              </a:rPr>
              <a:t>Maintenance Engineering and Management</a:t>
            </a:r>
            <a:r>
              <a:rPr lang="en-US" sz="2000" dirty="0">
                <a:solidFill>
                  <a:prstClr val="black"/>
                </a:solidFill>
                <a:latin typeface="Calibri"/>
                <a:cs typeface="Arial" panose="020B0604020202020204" pitchFamily="34" charset="0"/>
              </a:rPr>
              <a:t> with equal focus on the </a:t>
            </a:r>
            <a:r>
              <a:rPr lang="en-US" sz="2000" b="1" u="sng" dirty="0">
                <a:solidFill>
                  <a:prstClr val="black"/>
                </a:solidFill>
                <a:latin typeface="Calibri"/>
                <a:cs typeface="Arial" panose="020B0604020202020204" pitchFamily="34" charset="0"/>
              </a:rPr>
              <a:t>Theoretical</a:t>
            </a:r>
            <a:r>
              <a:rPr lang="en-US" sz="2000" dirty="0">
                <a:solidFill>
                  <a:prstClr val="black"/>
                </a:solidFill>
                <a:latin typeface="Calibri"/>
                <a:cs typeface="Arial" panose="020B0604020202020204" pitchFamily="34" charset="0"/>
              </a:rPr>
              <a:t> and </a:t>
            </a:r>
            <a:r>
              <a:rPr lang="en-US" sz="2000" b="1" u="sng" dirty="0">
                <a:solidFill>
                  <a:prstClr val="black"/>
                </a:solidFill>
                <a:latin typeface="Calibri"/>
                <a:cs typeface="Arial" panose="020B0604020202020204" pitchFamily="34" charset="0"/>
              </a:rPr>
              <a:t>Practical</a:t>
            </a:r>
            <a:r>
              <a:rPr lang="en-US" sz="2000" dirty="0">
                <a:solidFill>
                  <a:prstClr val="black"/>
                </a:solidFill>
                <a:latin typeface="Calibri"/>
                <a:cs typeface="Arial" panose="020B0604020202020204" pitchFamily="34" charset="0"/>
              </a:rPr>
              <a:t> aspects of the two majors;</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indent="-280988" algn="just" eaLnBrk="1" fontAlgn="auto" hangingPunct="1">
              <a:spcBef>
                <a:spcPts val="0"/>
              </a:spcBef>
              <a:spcAft>
                <a:spcPts val="0"/>
              </a:spcAft>
              <a:buFont typeface="Arial" panose="020B0604020202020204" pitchFamily="34" charset="0"/>
              <a:buChar char="•"/>
              <a:defRPr/>
            </a:pPr>
            <a:r>
              <a:rPr lang="en-US" sz="2000" dirty="0">
                <a:latin typeface="Calibri"/>
                <a:cs typeface="Arial" panose="020B0604020202020204" pitchFamily="34" charset="0"/>
              </a:rPr>
              <a:t>Graduates of MECH program will have the appropriate theoretical and practical background that qualifies them to work in a wide range of engineering fields.</a:t>
            </a: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a:p>
            <a:pPr marL="280988" lvl="0" indent="-280988" algn="just" eaLnBrk="1" fontAlgn="auto" hangingPunct="1">
              <a:spcBef>
                <a:spcPts val="0"/>
              </a:spcBef>
              <a:spcAft>
                <a:spcPts val="0"/>
              </a:spcAft>
              <a:buFont typeface="Arial" panose="020B0604020202020204" pitchFamily="34" charset="0"/>
              <a:buChar char="•"/>
              <a:defRPr/>
            </a:pPr>
            <a:endParaRPr lang="en-US" sz="2000" dirty="0">
              <a:solidFill>
                <a:prstClr val="black"/>
              </a:solidFill>
              <a:latin typeface="Calibri"/>
              <a:cs typeface="Arial" panose="020B0604020202020204" pitchFamily="34" charset="0"/>
            </a:endParaRPr>
          </a:p>
        </p:txBody>
      </p:sp>
      <p:sp>
        <p:nvSpPr>
          <p:cNvPr id="6" name="Title 1"/>
          <p:cNvSpPr>
            <a:spLocks noGrp="1"/>
          </p:cNvSpPr>
          <p:nvPr>
            <p:ph type="title"/>
          </p:nvPr>
        </p:nvSpPr>
        <p:spPr>
          <a:xfrm>
            <a:off x="457200" y="274638"/>
            <a:ext cx="8229600" cy="1143000"/>
          </a:xfrm>
        </p:spPr>
        <p:txBody>
          <a:bodyPr/>
          <a:lstStyle/>
          <a:p>
            <a:r>
              <a:rPr lang="en-US" b="1" dirty="0">
                <a:solidFill>
                  <a:srgbClr val="F4A500"/>
                </a:solidFill>
                <a:cs typeface="Times New Roman" panose="02020603050405020304" pitchFamily="18" charset="0"/>
              </a:rPr>
              <a:t>MECH Overview</a:t>
            </a:r>
            <a:endParaRPr lang="en-US" b="1" dirty="0">
              <a:solidFill>
                <a:srgbClr val="F7930D"/>
              </a:solidFill>
            </a:endParaRPr>
          </a:p>
        </p:txBody>
      </p:sp>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94538565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0078"/>
          </a:xfrm>
        </p:spPr>
        <p:txBody>
          <a:bodyPr/>
          <a:lstStyle/>
          <a:p>
            <a:r>
              <a:rPr lang="en-US" b="1" dirty="0">
                <a:solidFill>
                  <a:srgbClr val="F4A500"/>
                </a:solidFill>
                <a:cs typeface="Times New Roman" panose="02020603050405020304" pitchFamily="18" charset="0"/>
              </a:rPr>
              <a:t>MECH Faculty Directory</a:t>
            </a:r>
          </a:p>
        </p:txBody>
      </p:sp>
      <p:sp>
        <p:nvSpPr>
          <p:cNvPr id="16" name="Slide Number Placeholder 10"/>
          <p:cNvSpPr>
            <a:spLocks noGrp="1"/>
          </p:cNvSpPr>
          <p:nvPr>
            <p:ph type="sldNum" sz="quarter" idx="12"/>
          </p:nvPr>
        </p:nvSpPr>
        <p:spPr>
          <a:xfrm>
            <a:off x="6553200" y="6356352"/>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F2A066E-F8E7-49E7-A724-EA399B32F87B}"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Arial"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3090426117"/>
              </p:ext>
            </p:extLst>
          </p:nvPr>
        </p:nvGraphicFramePr>
        <p:xfrm>
          <a:off x="179416" y="1171281"/>
          <a:ext cx="8792545" cy="5020440"/>
        </p:xfrm>
        <a:graphic>
          <a:graphicData uri="http://schemas.openxmlformats.org/drawingml/2006/table">
            <a:tbl>
              <a:tblPr firstRow="1" bandRow="1">
                <a:tableStyleId>{5C22544A-7EE6-4342-B048-85BDC9FD1C3A}</a:tableStyleId>
              </a:tblPr>
              <a:tblGrid>
                <a:gridCol w="2136304">
                  <a:extLst>
                    <a:ext uri="{9D8B030D-6E8A-4147-A177-3AD203B41FA5}">
                      <a16:colId xmlns:a16="http://schemas.microsoft.com/office/drawing/2014/main" val="2565246328"/>
                    </a:ext>
                  </a:extLst>
                </a:gridCol>
                <a:gridCol w="740316">
                  <a:extLst>
                    <a:ext uri="{9D8B030D-6E8A-4147-A177-3AD203B41FA5}">
                      <a16:colId xmlns:a16="http://schemas.microsoft.com/office/drawing/2014/main" val="278303858"/>
                    </a:ext>
                  </a:extLst>
                </a:gridCol>
                <a:gridCol w="2345117">
                  <a:extLst>
                    <a:ext uri="{9D8B030D-6E8A-4147-A177-3AD203B41FA5}">
                      <a16:colId xmlns:a16="http://schemas.microsoft.com/office/drawing/2014/main" val="4282850112"/>
                    </a:ext>
                  </a:extLst>
                </a:gridCol>
                <a:gridCol w="3570808">
                  <a:extLst>
                    <a:ext uri="{9D8B030D-6E8A-4147-A177-3AD203B41FA5}">
                      <a16:colId xmlns:a16="http://schemas.microsoft.com/office/drawing/2014/main" val="1841762770"/>
                    </a:ext>
                  </a:extLst>
                </a:gridCol>
              </a:tblGrid>
              <a:tr h="315280">
                <a:tc>
                  <a:txBody>
                    <a:bodyPr/>
                    <a:lstStyle/>
                    <a:p>
                      <a:pPr algn="ctr"/>
                      <a:r>
                        <a:rPr lang="en-US" sz="1600" dirty="0"/>
                        <a:t>Name</a:t>
                      </a:r>
                    </a:p>
                  </a:txBody>
                  <a:tcPr anchor="ctr"/>
                </a:tc>
                <a:tc>
                  <a:txBody>
                    <a:bodyPr/>
                    <a:lstStyle/>
                    <a:p>
                      <a:pPr algn="ctr"/>
                      <a:r>
                        <a:rPr lang="en-US" sz="1600" dirty="0"/>
                        <a:t>Rank</a:t>
                      </a:r>
                    </a:p>
                  </a:txBody>
                  <a:tcPr anchor="ctr"/>
                </a:tc>
                <a:tc>
                  <a:txBody>
                    <a:bodyPr/>
                    <a:lstStyle/>
                    <a:p>
                      <a:pPr algn="ctr"/>
                      <a:r>
                        <a:rPr lang="en-US" sz="1600" dirty="0"/>
                        <a:t>University</a:t>
                      </a:r>
                    </a:p>
                  </a:txBody>
                  <a:tcPr anchor="ctr"/>
                </a:tc>
                <a:tc>
                  <a:txBody>
                    <a:bodyPr/>
                    <a:lstStyle/>
                    <a:p>
                      <a:pPr algn="ctr"/>
                      <a:r>
                        <a:rPr lang="en-US" sz="1600" dirty="0"/>
                        <a:t>Field of research</a:t>
                      </a:r>
                    </a:p>
                  </a:txBody>
                  <a:tcPr anchor="ctr"/>
                </a:tc>
                <a:extLst>
                  <a:ext uri="{0D108BD9-81ED-4DB2-BD59-A6C34878D82A}">
                    <a16:rowId xmlns:a16="http://schemas.microsoft.com/office/drawing/2014/main" val="1481793658"/>
                  </a:ext>
                </a:extLst>
              </a:tr>
              <a:tr h="326565">
                <a:tc>
                  <a:txBody>
                    <a:bodyPr/>
                    <a:lstStyle/>
                    <a:p>
                      <a:pPr algn="l"/>
                      <a:r>
                        <a:rPr lang="en-US" sz="1400" b="1" dirty="0">
                          <a:solidFill>
                            <a:schemeClr val="tx1"/>
                          </a:solidFill>
                        </a:rPr>
                        <a:t>Prof. </a:t>
                      </a:r>
                      <a:r>
                        <a:rPr lang="en-US" sz="1400" b="1" dirty="0" err="1">
                          <a:solidFill>
                            <a:schemeClr val="tx1"/>
                          </a:solidFill>
                        </a:rPr>
                        <a:t>Ziyad</a:t>
                      </a:r>
                      <a:r>
                        <a:rPr lang="en-US" sz="1400" b="1" dirty="0">
                          <a:solidFill>
                            <a:schemeClr val="tx1"/>
                          </a:solidFill>
                        </a:rPr>
                        <a:t> </a:t>
                      </a:r>
                      <a:r>
                        <a:rPr lang="en-US" sz="1400" b="1" dirty="0" err="1">
                          <a:solidFill>
                            <a:schemeClr val="tx1"/>
                          </a:solidFill>
                        </a:rPr>
                        <a:t>Masoud</a:t>
                      </a:r>
                      <a:endParaRPr lang="en-US" sz="1400" b="1" dirty="0">
                        <a:solidFill>
                          <a:schemeClr val="tx1"/>
                        </a:solidFill>
                      </a:endParaRPr>
                    </a:p>
                  </a:txBody>
                  <a:tcPr anchor="ctr"/>
                </a:tc>
                <a:tc>
                  <a:txBody>
                    <a:bodyPr/>
                    <a:lstStyle/>
                    <a:p>
                      <a:pPr algn="ctr"/>
                      <a:r>
                        <a:rPr lang="en-US" sz="1400" dirty="0">
                          <a:solidFill>
                            <a:schemeClr val="tx1"/>
                          </a:solidFill>
                        </a:rPr>
                        <a:t>Prof.</a:t>
                      </a:r>
                    </a:p>
                  </a:txBody>
                  <a:tcPr anchor="ctr"/>
                </a:tc>
                <a:tc>
                  <a:txBody>
                    <a:bodyPr/>
                    <a:lstStyle/>
                    <a:p>
                      <a:pPr algn="l"/>
                      <a:r>
                        <a:rPr lang="en-US" sz="1400" dirty="0">
                          <a:solidFill>
                            <a:schemeClr val="dk1"/>
                          </a:solidFill>
                          <a:effectLst/>
                          <a:latin typeface="+mn-lt"/>
                          <a:ea typeface="+mn-ea"/>
                          <a:cs typeface="+mn-cs"/>
                        </a:rPr>
                        <a:t>Virginia Tech</a:t>
                      </a:r>
                      <a:endParaRPr lang="en-US" sz="1400" dirty="0">
                        <a:solidFill>
                          <a:schemeClr val="tx1"/>
                        </a:solidFill>
                      </a:endParaRPr>
                    </a:p>
                  </a:txBody>
                  <a:tcPr anchor="ctr"/>
                </a:tc>
                <a:tc>
                  <a:txBody>
                    <a:bodyPr/>
                    <a:lstStyle/>
                    <a:p>
                      <a:pPr algn="l"/>
                      <a:r>
                        <a:rPr lang="en-US" sz="1400" dirty="0">
                          <a:solidFill>
                            <a:schemeClr val="tx1"/>
                          </a:solidFill>
                          <a:latin typeface="+mn-lt"/>
                          <a:ea typeface="+mn-ea"/>
                          <a:cs typeface="+mn-cs"/>
                        </a:rPr>
                        <a:t>Applied Mechanics</a:t>
                      </a:r>
                    </a:p>
                  </a:txBody>
                  <a:tcPr anchor="ctr"/>
                </a:tc>
                <a:extLst>
                  <a:ext uri="{0D108BD9-81ED-4DB2-BD59-A6C34878D82A}">
                    <a16:rowId xmlns:a16="http://schemas.microsoft.com/office/drawing/2014/main" val="3366339424"/>
                  </a:ext>
                </a:extLst>
              </a:tr>
              <a:tr h="326565">
                <a:tc>
                  <a:txBody>
                    <a:bodyPr/>
                    <a:lstStyle/>
                    <a:p>
                      <a:pPr algn="l"/>
                      <a:r>
                        <a:rPr lang="en-US" sz="1400" b="1" dirty="0">
                          <a:solidFill>
                            <a:schemeClr val="tx1"/>
                          </a:solidFill>
                        </a:rPr>
                        <a:t>Prof. Ismael Al-</a:t>
                      </a:r>
                      <a:r>
                        <a:rPr lang="en-US" sz="1400" b="1" dirty="0" err="1">
                          <a:solidFill>
                            <a:schemeClr val="tx1"/>
                          </a:solidFill>
                        </a:rPr>
                        <a:t>Hinti</a:t>
                      </a:r>
                      <a:endParaRPr lang="en-US" sz="1400" b="1" dirty="0">
                        <a:solidFill>
                          <a:schemeClr val="tx1"/>
                        </a:solidFill>
                      </a:endParaRPr>
                    </a:p>
                  </a:txBody>
                  <a:tcPr anchor="ctr"/>
                </a:tc>
                <a:tc>
                  <a:txBody>
                    <a:bodyPr/>
                    <a:lstStyle/>
                    <a:p>
                      <a:pPr algn="ctr"/>
                      <a:r>
                        <a:rPr lang="en-US" sz="1400" dirty="0">
                          <a:solidFill>
                            <a:schemeClr val="tx1"/>
                          </a:solidFill>
                        </a:rPr>
                        <a:t>Prof.</a:t>
                      </a:r>
                    </a:p>
                  </a:txBody>
                  <a:tcPr anchor="ctr"/>
                </a:tc>
                <a:tc>
                  <a:txBody>
                    <a:bodyPr/>
                    <a:lstStyle/>
                    <a:p>
                      <a:pPr algn="l"/>
                      <a:r>
                        <a:rPr lang="en-US" sz="1400" dirty="0">
                          <a:solidFill>
                            <a:schemeClr val="dk1"/>
                          </a:solidFill>
                          <a:effectLst/>
                          <a:latin typeface="+mn-lt"/>
                          <a:ea typeface="+mn-ea"/>
                          <a:cs typeface="+mn-cs"/>
                        </a:rPr>
                        <a:t>Queen’s University Belfast</a:t>
                      </a:r>
                      <a:endParaRPr lang="en-US" sz="1400" dirty="0">
                        <a:solidFill>
                          <a:schemeClr val="tx1"/>
                        </a:solidFill>
                      </a:endParaRPr>
                    </a:p>
                  </a:txBody>
                  <a:tcPr anchor="ctr"/>
                </a:tc>
                <a:tc>
                  <a:txBody>
                    <a:bodyPr/>
                    <a:lstStyle/>
                    <a:p>
                      <a:pPr algn="l"/>
                      <a:r>
                        <a:rPr lang="en-US" sz="1400" dirty="0">
                          <a:solidFill>
                            <a:schemeClr val="tx1"/>
                          </a:solidFill>
                          <a:latin typeface="+mn-lt"/>
                          <a:ea typeface="+mn-ea"/>
                          <a:cs typeface="+mn-cs"/>
                        </a:rPr>
                        <a:t>Thermal Sci. &amp; Fluids/Renewable Energy</a:t>
                      </a:r>
                    </a:p>
                  </a:txBody>
                  <a:tcPr anchor="ctr"/>
                </a:tc>
                <a:extLst>
                  <a:ext uri="{0D108BD9-81ED-4DB2-BD59-A6C34878D82A}">
                    <a16:rowId xmlns:a16="http://schemas.microsoft.com/office/drawing/2014/main" val="1702381183"/>
                  </a:ext>
                </a:extLst>
              </a:tr>
              <a:tr h="487250">
                <a:tc>
                  <a:txBody>
                    <a:bodyPr/>
                    <a:lstStyle/>
                    <a:p>
                      <a:pPr algn="l"/>
                      <a:r>
                        <a:rPr lang="en-US" sz="1400" b="1" dirty="0">
                          <a:solidFill>
                            <a:schemeClr val="tx1"/>
                          </a:solidFill>
                        </a:rPr>
                        <a:t>Prof. Wael Al-Kouz</a:t>
                      </a: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Prof.</a:t>
                      </a:r>
                    </a:p>
                  </a:txBody>
                  <a:tcPr anchor="ctr"/>
                </a:tc>
                <a:tc>
                  <a:txBody>
                    <a:bodyPr/>
                    <a:lstStyle/>
                    <a:p>
                      <a:pPr algn="l"/>
                      <a:r>
                        <a:rPr lang="en-US" sz="1400" dirty="0"/>
                        <a:t>Worcester Polytechnic Institute</a:t>
                      </a:r>
                      <a:endParaRPr lang="en-US" sz="1400" dirty="0">
                        <a:solidFill>
                          <a:schemeClr val="tx1"/>
                        </a:solidFill>
                      </a:endParaRPr>
                    </a:p>
                  </a:txBody>
                  <a:tcPr anchor="ctr"/>
                </a:tc>
                <a:tc>
                  <a:txBody>
                    <a:bodyPr/>
                    <a:lstStyle/>
                    <a:p>
                      <a:pPr algn="l"/>
                      <a:r>
                        <a:rPr lang="en-US" sz="1400" dirty="0">
                          <a:solidFill>
                            <a:schemeClr val="tx1"/>
                          </a:solidFill>
                          <a:latin typeface="+mn-lt"/>
                          <a:ea typeface="+mn-ea"/>
                          <a:cs typeface="+mn-cs"/>
                        </a:rPr>
                        <a:t>Thermal Sci. &amp; Fluids/Renewable Energy</a:t>
                      </a:r>
                    </a:p>
                  </a:txBody>
                  <a:tcPr anchor="ctr"/>
                </a:tc>
                <a:extLst>
                  <a:ext uri="{0D108BD9-81ED-4DB2-BD59-A6C34878D82A}">
                    <a16:rowId xmlns:a16="http://schemas.microsoft.com/office/drawing/2014/main" val="3836262890"/>
                  </a:ext>
                </a:extLst>
              </a:tr>
              <a:tr h="487250">
                <a:tc>
                  <a:txBody>
                    <a:bodyPr/>
                    <a:lstStyle/>
                    <a:p>
                      <a:pPr algn="l"/>
                      <a:r>
                        <a:rPr lang="en-US" sz="1400" b="1" dirty="0">
                          <a:solidFill>
                            <a:schemeClr val="tx1"/>
                          </a:solidFill>
                        </a:rPr>
                        <a:t>Dr. Mohammad </a:t>
                      </a:r>
                      <a:r>
                        <a:rPr lang="en-US" sz="1400" b="1" dirty="0" err="1">
                          <a:solidFill>
                            <a:schemeClr val="tx1"/>
                          </a:solidFill>
                        </a:rPr>
                        <a:t>Nazzal</a:t>
                      </a:r>
                      <a:endParaRPr lang="en-US" sz="1400" b="1" dirty="0">
                        <a:solidFill>
                          <a:schemeClr val="tx1"/>
                        </a:solidFill>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Assoc.</a:t>
                      </a:r>
                    </a:p>
                  </a:txBody>
                  <a:tcPr anchor="ctr"/>
                </a:tc>
                <a:tc>
                  <a:txBody>
                    <a:bodyPr/>
                    <a:lstStyle/>
                    <a:p>
                      <a:pPr algn="l"/>
                      <a:r>
                        <a:rPr lang="en-US" sz="1400" dirty="0"/>
                        <a:t>University of Kentucky</a:t>
                      </a:r>
                      <a:endParaRPr lang="en-US" sz="1400" dirty="0">
                        <a:solidFill>
                          <a:schemeClr val="tx1"/>
                        </a:solidFill>
                      </a:endParaRPr>
                    </a:p>
                  </a:txBody>
                  <a:tcPr anchor="ctr"/>
                </a:tc>
                <a:tc>
                  <a:txBody>
                    <a:bodyPr/>
                    <a:lstStyle/>
                    <a:p>
                      <a:pPr algn="l"/>
                      <a:r>
                        <a:rPr lang="en-US" sz="1400" dirty="0">
                          <a:solidFill>
                            <a:schemeClr val="tx1"/>
                          </a:solidFill>
                          <a:latin typeface="+mn-lt"/>
                          <a:ea typeface="+mn-ea"/>
                          <a:cs typeface="+mn-cs"/>
                        </a:rPr>
                        <a:t>Solid Mechanics, FEM, Advanced Materials Processing</a:t>
                      </a:r>
                    </a:p>
                  </a:txBody>
                  <a:tcPr anchor="ctr"/>
                </a:tc>
                <a:extLst>
                  <a:ext uri="{0D108BD9-81ED-4DB2-BD59-A6C34878D82A}">
                    <a16:rowId xmlns:a16="http://schemas.microsoft.com/office/drawing/2014/main" val="1860113540"/>
                  </a:ext>
                </a:extLst>
              </a:tr>
              <a:tr h="487250">
                <a:tc>
                  <a:txBody>
                    <a:bodyPr/>
                    <a:lstStyle/>
                    <a:p>
                      <a:pPr algn="l"/>
                      <a:r>
                        <a:rPr lang="en-US" sz="1400" b="1" dirty="0">
                          <a:solidFill>
                            <a:schemeClr val="tx1"/>
                          </a:solidFill>
                        </a:rPr>
                        <a:t>Dr. Aiman Al-Share</a:t>
                      </a: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Assoc.</a:t>
                      </a:r>
                    </a:p>
                  </a:txBody>
                  <a:tcPr anchor="ctr"/>
                </a:tc>
                <a:tc>
                  <a:txBody>
                    <a:bodyPr/>
                    <a:lstStyle/>
                    <a:p>
                      <a:pPr algn="l"/>
                      <a:r>
                        <a:rPr lang="en-US" sz="1400" dirty="0">
                          <a:solidFill>
                            <a:schemeClr val="tx1"/>
                          </a:solidFill>
                        </a:rPr>
                        <a:t>University of Minnesota-Twin cities</a:t>
                      </a:r>
                    </a:p>
                  </a:txBody>
                  <a:tcPr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400" dirty="0"/>
                        <a:t>Renewable Energy/</a:t>
                      </a:r>
                      <a:r>
                        <a:rPr lang="en-US" sz="1400" dirty="0">
                          <a:solidFill>
                            <a:schemeClr val="tx1"/>
                          </a:solidFill>
                          <a:latin typeface="+mn-lt"/>
                          <a:ea typeface="+mn-ea"/>
                          <a:cs typeface="+mn-cs"/>
                        </a:rPr>
                        <a:t>Thermal Sci. &amp; Fluids</a:t>
                      </a:r>
                    </a:p>
                  </a:txBody>
                  <a:tcPr anchor="ctr"/>
                </a:tc>
                <a:extLst>
                  <a:ext uri="{0D108BD9-81ED-4DB2-BD59-A6C34878D82A}">
                    <a16:rowId xmlns:a16="http://schemas.microsoft.com/office/drawing/2014/main" val="2813117944"/>
                  </a:ext>
                </a:extLst>
              </a:tr>
              <a:tr h="326565">
                <a:tc>
                  <a:txBody>
                    <a:bodyPr/>
                    <a:lstStyle/>
                    <a:p>
                      <a:pPr algn="l"/>
                      <a:r>
                        <a:rPr lang="en-US" sz="1400" b="1" dirty="0">
                          <a:solidFill>
                            <a:schemeClr val="tx1"/>
                          </a:solidFill>
                        </a:rPr>
                        <a:t>Dr. Rafat Al-Waked</a:t>
                      </a: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dk1"/>
                          </a:solidFill>
                          <a:effectLst/>
                          <a:latin typeface="+mn-lt"/>
                          <a:ea typeface="+mn-ea"/>
                          <a:cs typeface="+mn-cs"/>
                        </a:rPr>
                        <a:t>New South Wales</a:t>
                      </a:r>
                      <a:endParaRPr lang="en-US" sz="1400" dirty="0">
                        <a:solidFill>
                          <a:schemeClr val="tx1"/>
                        </a:solidFill>
                      </a:endParaRPr>
                    </a:p>
                  </a:txBody>
                  <a:tcPr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Thermal Sci. &amp; Fluids</a:t>
                      </a:r>
                    </a:p>
                  </a:txBody>
                  <a:tcPr anchor="ctr"/>
                </a:tc>
                <a:extLst>
                  <a:ext uri="{0D108BD9-81ED-4DB2-BD59-A6C34878D82A}">
                    <a16:rowId xmlns:a16="http://schemas.microsoft.com/office/drawing/2014/main" val="1913849423"/>
                  </a:ext>
                </a:extLst>
              </a:tr>
              <a:tr h="326565">
                <a:tc>
                  <a:txBody>
                    <a:bodyPr/>
                    <a:lstStyle/>
                    <a:p>
                      <a:pPr algn="l"/>
                      <a:r>
                        <a:rPr lang="en-US" sz="1400" b="1" dirty="0">
                          <a:solidFill>
                            <a:schemeClr val="tx1"/>
                          </a:solidFill>
                        </a:rPr>
                        <a:t>Dr. </a:t>
                      </a:r>
                      <a:r>
                        <a:rPr lang="en-US" sz="1400" b="1" dirty="0" err="1">
                          <a:solidFill>
                            <a:schemeClr val="tx1"/>
                          </a:solidFill>
                        </a:rPr>
                        <a:t>Ma’en</a:t>
                      </a:r>
                      <a:r>
                        <a:rPr lang="en-US" sz="1400" b="1" dirty="0">
                          <a:solidFill>
                            <a:schemeClr val="tx1"/>
                          </a:solidFill>
                        </a:rPr>
                        <a:t> S. Sari</a:t>
                      </a: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dk1"/>
                          </a:solidFill>
                          <a:effectLst/>
                          <a:latin typeface="+mn-lt"/>
                          <a:ea typeface="+mn-ea"/>
                          <a:cs typeface="+mn-cs"/>
                        </a:rPr>
                        <a:t>New Mexico State</a:t>
                      </a:r>
                      <a:endParaRPr lang="en-US" sz="1400" dirty="0">
                        <a:solidFill>
                          <a:schemeClr val="tx1"/>
                        </a:solidFill>
                      </a:endParaRPr>
                    </a:p>
                  </a:txBody>
                  <a:tcPr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Applied Mechanics</a:t>
                      </a:r>
                    </a:p>
                  </a:txBody>
                  <a:tcPr anchor="ctr"/>
                </a:tc>
                <a:extLst>
                  <a:ext uri="{0D108BD9-81ED-4DB2-BD59-A6C34878D82A}">
                    <a16:rowId xmlns:a16="http://schemas.microsoft.com/office/drawing/2014/main" val="836593239"/>
                  </a:ext>
                </a:extLst>
              </a:tr>
              <a:tr h="326565">
                <a:tc>
                  <a:txBody>
                    <a:bodyPr/>
                    <a:lstStyle/>
                    <a:p>
                      <a:pPr algn="l"/>
                      <a:r>
                        <a:rPr lang="en-US" sz="1400" b="1" dirty="0">
                          <a:solidFill>
                            <a:schemeClr val="tx1"/>
                          </a:solidFill>
                        </a:rPr>
                        <a:t>Dr. Bashar K. </a:t>
                      </a:r>
                      <a:r>
                        <a:rPr lang="en-US" sz="1400" b="1" dirty="0" err="1">
                          <a:solidFill>
                            <a:schemeClr val="tx1"/>
                          </a:solidFill>
                        </a:rPr>
                        <a:t>Hammad</a:t>
                      </a:r>
                      <a:r>
                        <a:rPr lang="en-US" sz="1400" b="1" dirty="0">
                          <a:solidFill>
                            <a:schemeClr val="tx1"/>
                          </a:solidFill>
                        </a:rPr>
                        <a:t> </a:t>
                      </a: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dk1"/>
                          </a:solidFill>
                          <a:effectLst/>
                          <a:latin typeface="+mn-lt"/>
                          <a:ea typeface="+mn-ea"/>
                          <a:cs typeface="+mn-cs"/>
                        </a:rPr>
                        <a:t>Virginia Tech</a:t>
                      </a:r>
                      <a:endParaRPr lang="en-US" sz="1400" dirty="0">
                        <a:solidFill>
                          <a:schemeClr val="tx1"/>
                        </a:solidFill>
                      </a:endParaRPr>
                    </a:p>
                  </a:txBody>
                  <a:tcPr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Thermal Sci./Renewable Energy</a:t>
                      </a:r>
                    </a:p>
                  </a:txBody>
                  <a:tcPr anchor="ctr"/>
                </a:tc>
                <a:extLst>
                  <a:ext uri="{0D108BD9-81ED-4DB2-BD59-A6C34878D82A}">
                    <a16:rowId xmlns:a16="http://schemas.microsoft.com/office/drawing/2014/main" val="976803799"/>
                  </a:ext>
                </a:extLst>
              </a:tr>
              <a:tr h="326565">
                <a:tc>
                  <a:txBody>
                    <a:bodyPr/>
                    <a:lstStyle/>
                    <a:p>
                      <a:pPr algn="l"/>
                      <a:r>
                        <a:rPr lang="en-US" sz="1400" b="1" dirty="0">
                          <a:solidFill>
                            <a:schemeClr val="tx1"/>
                          </a:solidFill>
                        </a:rPr>
                        <a:t>Dr. Ala L. Hijazi</a:t>
                      </a: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dk1"/>
                          </a:solidFill>
                          <a:effectLst/>
                          <a:latin typeface="+mn-lt"/>
                          <a:ea typeface="+mn-ea"/>
                          <a:cs typeface="+mn-cs"/>
                        </a:rPr>
                        <a:t>Wichita State</a:t>
                      </a:r>
                      <a:endParaRPr lang="en-US" sz="1400" dirty="0">
                        <a:solidFill>
                          <a:schemeClr val="tx1"/>
                        </a:solidFill>
                      </a:endParaRPr>
                    </a:p>
                  </a:txBody>
                  <a:tcPr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Applied Mechanics</a:t>
                      </a:r>
                    </a:p>
                  </a:txBody>
                  <a:tcPr anchor="ctr"/>
                </a:tc>
                <a:extLst>
                  <a:ext uri="{0D108BD9-81ED-4DB2-BD59-A6C34878D82A}">
                    <a16:rowId xmlns:a16="http://schemas.microsoft.com/office/drawing/2014/main" val="1602675437"/>
                  </a:ext>
                </a:extLst>
              </a:tr>
              <a:tr h="326565">
                <a:tc>
                  <a:txBody>
                    <a:bodyPr/>
                    <a:lstStyle/>
                    <a:p>
                      <a:pPr algn="l"/>
                      <a:r>
                        <a:rPr lang="en-US" sz="1400" b="1" dirty="0">
                          <a:solidFill>
                            <a:schemeClr val="tx1"/>
                          </a:solidFill>
                        </a:rPr>
                        <a:t>Dr. Ahmad Al-</a:t>
                      </a:r>
                      <a:r>
                        <a:rPr lang="en-US" sz="1400" b="1" dirty="0" err="1">
                          <a:solidFill>
                            <a:schemeClr val="tx1"/>
                          </a:solidFill>
                        </a:rPr>
                        <a:t>Muhtady</a:t>
                      </a:r>
                      <a:endParaRPr lang="en-US" sz="1400" b="1" dirty="0">
                        <a:solidFill>
                          <a:schemeClr val="tx1"/>
                        </a:solidFill>
                      </a:endParaRP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dk1"/>
                          </a:solidFill>
                          <a:effectLst/>
                          <a:latin typeface="+mn-lt"/>
                          <a:ea typeface="+mn-ea"/>
                          <a:cs typeface="+mn-cs"/>
                        </a:rPr>
                        <a:t>Michigan</a:t>
                      </a:r>
                      <a:endParaRPr lang="en-US" sz="140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Thermal Sci./ Maintenance Management</a:t>
                      </a:r>
                    </a:p>
                  </a:txBody>
                  <a:tcPr anchor="ctr"/>
                </a:tc>
                <a:extLst>
                  <a:ext uri="{0D108BD9-81ED-4DB2-BD59-A6C34878D82A}">
                    <a16:rowId xmlns:a16="http://schemas.microsoft.com/office/drawing/2014/main" val="424550865"/>
                  </a:ext>
                </a:extLst>
              </a:tr>
              <a:tr h="487250">
                <a:tc>
                  <a:txBody>
                    <a:bodyPr/>
                    <a:lstStyle/>
                    <a:p>
                      <a:pPr algn="l"/>
                      <a:r>
                        <a:rPr lang="en-US" sz="1400" b="1" dirty="0">
                          <a:solidFill>
                            <a:schemeClr val="tx1"/>
                          </a:solidFill>
                        </a:rPr>
                        <a:t>Dr. Sameer Al-Dahidi</a:t>
                      </a:r>
                    </a:p>
                  </a:txBody>
                  <a:tcPr anchor="ctr"/>
                </a:tc>
                <a:tc>
                  <a:txBody>
                    <a:bodyPr/>
                    <a:lstStyle/>
                    <a:p>
                      <a:pPr algn="ctr"/>
                      <a:r>
                        <a:rPr lang="en-US" sz="1400" dirty="0">
                          <a:solidFill>
                            <a:schemeClr val="tx1"/>
                          </a:solidFill>
                        </a:rPr>
                        <a:t>Assoc.</a:t>
                      </a:r>
                    </a:p>
                  </a:txBody>
                  <a:tcPr anchor="ctr"/>
                </a:tc>
                <a:tc>
                  <a:txBody>
                    <a:bodyPr/>
                    <a:lstStyle/>
                    <a:p>
                      <a:pPr algn="l"/>
                      <a:r>
                        <a:rPr lang="en-US" sz="1400" dirty="0">
                          <a:solidFill>
                            <a:schemeClr val="tx1"/>
                          </a:solidFill>
                        </a:rPr>
                        <a:t>Politecnico di Milano</a:t>
                      </a:r>
                    </a:p>
                  </a:txBody>
                  <a:tcPr anchor="ctr"/>
                </a:tc>
                <a:tc>
                  <a:txBody>
                    <a:bodyPr/>
                    <a:lstStyle/>
                    <a:p>
                      <a:pPr algn="l"/>
                      <a:r>
                        <a:rPr lang="en-US" sz="1400" dirty="0">
                          <a:solidFill>
                            <a:schemeClr val="tx1"/>
                          </a:solidFill>
                          <a:latin typeface="+mn-lt"/>
                          <a:ea typeface="+mn-ea"/>
                          <a:cs typeface="+mn-cs"/>
                        </a:rPr>
                        <a:t>Artificial Intelligence, Maintenance Management, Renewable Energy</a:t>
                      </a:r>
                    </a:p>
                  </a:txBody>
                  <a:tcPr anchor="ctr"/>
                </a:tc>
                <a:extLst>
                  <a:ext uri="{0D108BD9-81ED-4DB2-BD59-A6C34878D82A}">
                    <a16:rowId xmlns:a16="http://schemas.microsoft.com/office/drawing/2014/main" val="2258459395"/>
                  </a:ext>
                </a:extLst>
              </a:tr>
              <a:tr h="326565">
                <a:tc>
                  <a:txBody>
                    <a:bodyPr/>
                    <a:lstStyle/>
                    <a:p>
                      <a:pPr algn="l"/>
                      <a:r>
                        <a:rPr lang="en-US" sz="1400" b="1" dirty="0">
                          <a:solidFill>
                            <a:schemeClr val="tx1"/>
                          </a:solidFill>
                        </a:rPr>
                        <a:t>Dr. </a:t>
                      </a:r>
                      <a:r>
                        <a:rPr lang="en-US" sz="1400" b="1" dirty="0" err="1">
                          <a:solidFill>
                            <a:schemeClr val="tx1"/>
                          </a:solidFill>
                        </a:rPr>
                        <a:t>Wahib</a:t>
                      </a:r>
                      <a:r>
                        <a:rPr lang="en-US" sz="1400" b="1" dirty="0">
                          <a:solidFill>
                            <a:schemeClr val="tx1"/>
                          </a:solidFill>
                        </a:rPr>
                        <a:t> </a:t>
                      </a:r>
                      <a:r>
                        <a:rPr lang="en-US" sz="1400" b="1" dirty="0" err="1">
                          <a:solidFill>
                            <a:schemeClr val="tx1"/>
                          </a:solidFill>
                        </a:rPr>
                        <a:t>Owhaib</a:t>
                      </a:r>
                      <a:r>
                        <a:rPr lang="en-US" sz="1400" b="1" dirty="0">
                          <a:solidFill>
                            <a:schemeClr val="tx1"/>
                          </a:solidFill>
                        </a:rPr>
                        <a:t> </a:t>
                      </a:r>
                    </a:p>
                  </a:txBody>
                  <a:tcPr anchor="ctr"/>
                </a:tc>
                <a:tc>
                  <a:txBody>
                    <a:bodyPr/>
                    <a:lstStyle/>
                    <a:p>
                      <a:pPr algn="ctr"/>
                      <a:r>
                        <a:rPr lang="en-US" sz="1400" dirty="0">
                          <a:solidFill>
                            <a:schemeClr val="tx1"/>
                          </a:solidFill>
                        </a:rPr>
                        <a:t>Assist.</a:t>
                      </a:r>
                    </a:p>
                  </a:txBody>
                  <a:tcPr anchor="ctr"/>
                </a:tc>
                <a:tc>
                  <a:txBody>
                    <a:bodyPr/>
                    <a:lstStyle/>
                    <a:p>
                      <a:pPr algn="l"/>
                      <a:r>
                        <a:rPr lang="en-US" sz="1400" dirty="0">
                          <a:solidFill>
                            <a:schemeClr val="dk1"/>
                          </a:solidFill>
                          <a:effectLst/>
                          <a:latin typeface="+mn-lt"/>
                          <a:ea typeface="+mn-ea"/>
                          <a:cs typeface="+mn-cs"/>
                        </a:rPr>
                        <a:t>KTH</a:t>
                      </a:r>
                      <a:endParaRPr lang="en-US" sz="140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ea typeface="+mn-ea"/>
                          <a:cs typeface="+mn-cs"/>
                        </a:rPr>
                        <a:t>Thermal Sci.</a:t>
                      </a:r>
                    </a:p>
                  </a:txBody>
                  <a:tcPr anchor="ctr"/>
                </a:tc>
                <a:extLst>
                  <a:ext uri="{0D108BD9-81ED-4DB2-BD59-A6C34878D82A}">
                    <a16:rowId xmlns:a16="http://schemas.microsoft.com/office/drawing/2014/main" val="1723442208"/>
                  </a:ext>
                </a:extLst>
              </a:tr>
            </a:tbl>
          </a:graphicData>
        </a:graphic>
      </p:graphicFrame>
      <p:sp>
        <p:nvSpPr>
          <p:cNvPr id="6"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Tree>
    <p:extLst>
      <p:ext uri="{BB962C8B-B14F-4D97-AF65-F5344CB8AC3E}">
        <p14:creationId xmlns:p14="http://schemas.microsoft.com/office/powerpoint/2010/main" val="2310237295"/>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0078"/>
          </a:xfrm>
        </p:spPr>
        <p:txBody>
          <a:bodyPr/>
          <a:lstStyle/>
          <a:p>
            <a:r>
              <a:rPr lang="en-US" b="1" dirty="0">
                <a:solidFill>
                  <a:srgbClr val="F4A500"/>
                </a:solidFill>
                <a:cs typeface="Times New Roman" panose="02020603050405020304" pitchFamily="18" charset="0"/>
              </a:rPr>
              <a:t>MECH Faculty Directory</a:t>
            </a:r>
          </a:p>
        </p:txBody>
      </p:sp>
      <p:sp>
        <p:nvSpPr>
          <p:cNvPr id="16" name="Slide Number Placeholder 10"/>
          <p:cNvSpPr>
            <a:spLocks noGrp="1"/>
          </p:cNvSpPr>
          <p:nvPr>
            <p:ph type="sldNum" sz="quarter" idx="12"/>
          </p:nvPr>
        </p:nvSpPr>
        <p:spPr>
          <a:xfrm>
            <a:off x="6553200" y="6356352"/>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F2A066E-F8E7-49E7-A724-EA399B32F87B}" type="slidenum">
              <a:rPr kumimoji="0" lang="en-US" sz="9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Arial" charset="0"/>
              <a:ea typeface="+mn-ea"/>
              <a:cs typeface="+mn-cs"/>
            </a:endParaRPr>
          </a:p>
        </p:txBody>
      </p:sp>
      <p:pic>
        <p:nvPicPr>
          <p:cNvPr id="18" name="Picture 17" descr="mechanical-engineering-1024x682.jpg"/>
          <p:cNvPicPr>
            <a:picLocks noChangeAspect="1"/>
          </p:cNvPicPr>
          <p:nvPr/>
        </p:nvPicPr>
        <p:blipFill>
          <a:blip r:embed="rId2" cstate="print"/>
          <a:stretch>
            <a:fillRect/>
          </a:stretch>
        </p:blipFill>
        <p:spPr>
          <a:xfrm>
            <a:off x="5146284" y="1548331"/>
            <a:ext cx="2836053" cy="1829769"/>
          </a:xfrm>
          <a:prstGeom prst="rect">
            <a:avLst/>
          </a:prstGeom>
        </p:spPr>
      </p:pic>
      <p:pic>
        <p:nvPicPr>
          <p:cNvPr id="19" name="Picture 18" descr="Automotive.jpg"/>
          <p:cNvPicPr>
            <a:picLocks noChangeAspect="1"/>
          </p:cNvPicPr>
          <p:nvPr/>
        </p:nvPicPr>
        <p:blipFill>
          <a:blip r:embed="rId3" cstate="print"/>
          <a:stretch>
            <a:fillRect/>
          </a:stretch>
        </p:blipFill>
        <p:spPr>
          <a:xfrm>
            <a:off x="5170435" y="3626814"/>
            <a:ext cx="2824343" cy="1829769"/>
          </a:xfrm>
          <a:prstGeom prst="rect">
            <a:avLst/>
          </a:prstGeom>
        </p:spPr>
      </p:pic>
      <p:sp>
        <p:nvSpPr>
          <p:cNvPr id="8" name="Footer Placeholder 1"/>
          <p:cNvSpPr>
            <a:spLocks noGrp="1"/>
          </p:cNvSpPr>
          <p:nvPr>
            <p:ph type="ftr" sz="quarter" idx="11"/>
          </p:nvPr>
        </p:nvSpPr>
        <p:spPr>
          <a:xfrm>
            <a:off x="1954022" y="6412493"/>
            <a:ext cx="5437378" cy="365125"/>
          </a:xfrm>
        </p:spPr>
        <p:txBody>
          <a:bodyPr/>
          <a:lstStyle/>
          <a:p>
            <a:pPr lvl="0">
              <a:defRPr/>
            </a:pPr>
            <a:r>
              <a:rPr lang="en-US" dirty="0">
                <a:solidFill>
                  <a:prstClr val="white"/>
                </a:solidFill>
              </a:rPr>
              <a:t>Network Meeting Mechanical and Maintenance Engineering, 24 June,2021, Virtual</a:t>
            </a:r>
          </a:p>
          <a:p>
            <a:pPr lvl="0">
              <a:defRPr/>
            </a:pPr>
            <a:endParaRPr lang="en-US" dirty="0">
              <a:solidFill>
                <a:prstClr val="white"/>
              </a:solidFill>
            </a:endParaRPr>
          </a:p>
        </p:txBody>
      </p:sp>
      <p:sp>
        <p:nvSpPr>
          <p:cNvPr id="9" name="TextBox 8"/>
          <p:cNvSpPr txBox="1"/>
          <p:nvPr/>
        </p:nvSpPr>
        <p:spPr>
          <a:xfrm>
            <a:off x="457200" y="4985258"/>
            <a:ext cx="3048000" cy="1200329"/>
          </a:xfrm>
          <a:prstGeom prst="rect">
            <a:avLst/>
          </a:prstGeom>
          <a:noFill/>
        </p:spPr>
        <p:txBody>
          <a:bodyPr wrap="square" rtlCol="0">
            <a:spAutoFit/>
          </a:bodyPr>
          <a:lstStyle/>
          <a:p>
            <a:pPr marL="285750" indent="-285750">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Applied Mechanics</a:t>
            </a:r>
          </a:p>
          <a:p>
            <a:pPr marL="285750" indent="-285750">
              <a:buFont typeface="Arial" panose="020B0604020202020204" pitchFamily="34" charset="0"/>
              <a:buChar char="•"/>
            </a:pPr>
            <a:r>
              <a:rPr lang="en-US" i="1" dirty="0">
                <a:latin typeface="Times New Roman" pitchFamily="18" charset="0"/>
                <a:ea typeface="Calibri"/>
                <a:cs typeface="Times New Roman" pitchFamily="18" charset="0"/>
              </a:rPr>
              <a:t>Thermal Science and Fluids</a:t>
            </a:r>
          </a:p>
          <a:p>
            <a:pPr marL="285750" indent="-285750">
              <a:buFont typeface="Arial" panose="020B0604020202020204" pitchFamily="34" charset="0"/>
              <a:buChar char="•"/>
            </a:pPr>
            <a:r>
              <a:rPr lang="en-US" i="1" dirty="0">
                <a:latin typeface="Times New Roman" pitchFamily="18" charset="0"/>
                <a:ea typeface="Calibri"/>
                <a:cs typeface="Times New Roman" pitchFamily="18" charset="0"/>
              </a:rPr>
              <a:t>Maintenance Management</a:t>
            </a:r>
          </a:p>
          <a:p>
            <a:pPr marL="285750" indent="-285750">
              <a:buFont typeface="Arial" panose="020B0604020202020204" pitchFamily="34" charset="0"/>
              <a:buChar char="•"/>
            </a:pPr>
            <a:r>
              <a:rPr lang="en-US" i="1" dirty="0">
                <a:latin typeface="Times New Roman" pitchFamily="18" charset="0"/>
                <a:ea typeface="Calibri"/>
                <a:cs typeface="Times New Roman" pitchFamily="18" charset="0"/>
              </a:rPr>
              <a:t>Renewable Energy</a:t>
            </a:r>
          </a:p>
        </p:txBody>
      </p:sp>
      <p:sp>
        <p:nvSpPr>
          <p:cNvPr id="10" name="TextBox 9">
            <a:extLst>
              <a:ext uri="{FF2B5EF4-FFF2-40B4-BE49-F238E27FC236}">
                <a16:creationId xmlns:a16="http://schemas.microsoft.com/office/drawing/2014/main" id="{0D220DBD-BF18-4CF7-8C40-C74E9DB144FA}"/>
              </a:ext>
            </a:extLst>
          </p:cNvPr>
          <p:cNvSpPr txBox="1"/>
          <p:nvPr/>
        </p:nvSpPr>
        <p:spPr>
          <a:xfrm>
            <a:off x="457200" y="1877503"/>
            <a:ext cx="8077200" cy="317009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3</a:t>
            </a:r>
            <a:r>
              <a:rPr kumimoji="0" lang="en-US" sz="2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Professors</a:t>
            </a:r>
          </a:p>
          <a:p>
            <a:pPr marL="0" marR="0" lvl="0" indent="0" algn="l" defTabSz="914400" rtl="0" eaLnBrk="0" fontAlgn="base" latinLnBrk="0" hangingPunct="0">
              <a:lnSpc>
                <a:spcPct val="100000"/>
              </a:lnSpc>
              <a:spcBef>
                <a:spcPct val="0"/>
              </a:spcBef>
              <a:spcAft>
                <a:spcPct val="0"/>
              </a:spcAft>
              <a:buClrTx/>
              <a:buSzTx/>
              <a:buFontTx/>
              <a:buNone/>
              <a:tabLst/>
              <a:defRPr/>
            </a:pPr>
            <a:r>
              <a:rPr lang="en-US" sz="4000" b="1" dirty="0">
                <a:solidFill>
                  <a:srgbClr val="FF0000"/>
                </a:solidFill>
                <a:latin typeface="Microsoft Himalaya" panose="01010100010101010101" pitchFamily="2" charset="0"/>
                <a:ea typeface="Microsoft Himalaya" panose="01010100010101010101" pitchFamily="2" charset="0"/>
                <a:cs typeface="Microsoft Himalaya" panose="01010100010101010101" pitchFamily="2" charset="0"/>
              </a:rPr>
              <a:t>8</a:t>
            </a:r>
            <a:r>
              <a:rPr lang="en-US" sz="2800"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 Associate Professors</a:t>
            </a:r>
          </a:p>
          <a:p>
            <a:pPr marL="0" marR="0" lvl="0" indent="0" algn="l" defTabSz="914400" rtl="0" eaLnBrk="0" fontAlgn="base" latinLnBrk="0" hangingPunct="0">
              <a:lnSpc>
                <a:spcPct val="100000"/>
              </a:lnSpc>
              <a:spcBef>
                <a:spcPct val="0"/>
              </a:spcBef>
              <a:spcAft>
                <a:spcPct val="0"/>
              </a:spcAft>
              <a:buClrTx/>
              <a:buSzTx/>
              <a:buFontTx/>
              <a:buNone/>
              <a:tabLst/>
              <a:defRPr/>
            </a:pPr>
            <a:r>
              <a:rPr lang="en-US" sz="4000" b="1" dirty="0">
                <a:solidFill>
                  <a:srgbClr val="FF0000"/>
                </a:solidFill>
                <a:latin typeface="Microsoft Himalaya" panose="01010100010101010101" pitchFamily="2" charset="0"/>
                <a:ea typeface="Microsoft Himalaya" panose="01010100010101010101" pitchFamily="2" charset="0"/>
                <a:cs typeface="Microsoft Himalaya" panose="01010100010101010101" pitchFamily="2" charset="0"/>
              </a:rPr>
              <a:t>1</a:t>
            </a:r>
            <a:r>
              <a:rPr kumimoji="0" lang="en-US" sz="2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Assistant Professor</a:t>
            </a:r>
          </a:p>
          <a:p>
            <a:pPr marL="0" marR="0" lvl="0" indent="0" algn="l" defTabSz="914400" rtl="0" eaLnBrk="0" fontAlgn="base" latinLnBrk="0" hangingPunct="0">
              <a:lnSpc>
                <a:spcPct val="100000"/>
              </a:lnSpc>
              <a:spcBef>
                <a:spcPct val="0"/>
              </a:spcBef>
              <a:spcAft>
                <a:spcPct val="0"/>
              </a:spcAft>
              <a:buClrTx/>
              <a:buSzTx/>
              <a:buFontTx/>
              <a:buNone/>
              <a:tabLst/>
              <a:defRPr/>
            </a:pPr>
            <a:r>
              <a:rPr lang="en-US" sz="4000" b="1" dirty="0">
                <a:solidFill>
                  <a:srgbClr val="FF0000"/>
                </a:solidFill>
                <a:latin typeface="Microsoft Himalaya" panose="01010100010101010101" pitchFamily="2" charset="0"/>
                <a:ea typeface="Microsoft Himalaya" panose="01010100010101010101" pitchFamily="2" charset="0"/>
                <a:cs typeface="Microsoft Himalaya" panose="01010100010101010101" pitchFamily="2" charset="0"/>
              </a:rPr>
              <a:t>1</a:t>
            </a:r>
            <a:r>
              <a:rPr lang="en-US" sz="2800" dirty="0">
                <a:solidFill>
                  <a:prstClr val="black"/>
                </a:solidFill>
                <a:latin typeface="Microsoft Himalaya" panose="01010100010101010101" pitchFamily="2" charset="0"/>
                <a:ea typeface="Microsoft Himalaya" panose="01010100010101010101" pitchFamily="2" charset="0"/>
                <a:cs typeface="Microsoft Himalaya" panose="01010100010101010101" pitchFamily="2" charset="0"/>
              </a:rPr>
              <a:t> Instructor</a:t>
            </a:r>
          </a:p>
          <a:p>
            <a:pPr marL="0" marR="0" lvl="0" indent="0" algn="l" defTabSz="914400" rtl="0" eaLnBrk="0" fontAlgn="base" latinLnBrk="0" hangingPunct="0">
              <a:lnSpc>
                <a:spcPct val="100000"/>
              </a:lnSpc>
              <a:spcBef>
                <a:spcPct val="0"/>
              </a:spcBef>
              <a:spcAft>
                <a:spcPct val="0"/>
              </a:spcAft>
              <a:buClrTx/>
              <a:buSzTx/>
              <a:buFontTx/>
              <a:buNone/>
              <a:tabLst/>
              <a:defRPr/>
            </a:pPr>
            <a:r>
              <a:rPr lang="en-US" sz="4000" b="1" dirty="0">
                <a:solidFill>
                  <a:srgbClr val="FF0000"/>
                </a:solidFill>
                <a:latin typeface="Microsoft Himalaya" panose="01010100010101010101" pitchFamily="2" charset="0"/>
                <a:ea typeface="Microsoft Himalaya" panose="01010100010101010101" pitchFamily="2" charset="0"/>
                <a:cs typeface="Microsoft Himalaya" panose="01010100010101010101" pitchFamily="2" charset="0"/>
              </a:rPr>
              <a:t>4</a:t>
            </a:r>
            <a:r>
              <a:rPr kumimoji="0" lang="en-US" sz="2800" b="0" i="0" u="none" strike="noStrike" kern="1200" cap="none" spc="0" normalizeH="0" baseline="0" noProof="0" dirty="0">
                <a:ln>
                  <a:noFill/>
                </a:ln>
                <a:solidFill>
                  <a:prstClr val="black"/>
                </a:solidFill>
                <a:effectLst/>
                <a:uLnTx/>
                <a:uFillTx/>
                <a:latin typeface="Microsoft Himalaya" panose="01010100010101010101" pitchFamily="2" charset="0"/>
                <a:ea typeface="Microsoft Himalaya" panose="01010100010101010101" pitchFamily="2" charset="0"/>
                <a:cs typeface="Microsoft Himalaya" panose="01010100010101010101" pitchFamily="2" charset="0"/>
              </a:rPr>
              <a:t> Research and Teaching Assistants</a:t>
            </a:r>
          </a:p>
        </p:txBody>
      </p:sp>
    </p:spTree>
    <p:extLst>
      <p:ext uri="{BB962C8B-B14F-4D97-AF65-F5344CB8AC3E}">
        <p14:creationId xmlns:p14="http://schemas.microsoft.com/office/powerpoint/2010/main" val="279603115"/>
      </p:ext>
    </p:extLst>
  </p:cSld>
  <p:clrMapOvr>
    <a:masterClrMapping/>
  </p:clrMapOvr>
  <p:transition spd="med">
    <p:fade/>
  </p:transition>
</p:sld>
</file>

<file path=ppt/theme/theme1.xml><?xml version="1.0" encoding="utf-8"?>
<a:theme xmlns:a="http://schemas.openxmlformats.org/drawingml/2006/main" name="University Industry Partnership Workshop_JK_20140207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University Industry Partnership Workshop_JK_20140207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0</TotalTime>
  <Words>3726</Words>
  <Application>Microsoft Office PowerPoint</Application>
  <PresentationFormat>Bildschirmpräsentation (4:3)</PresentationFormat>
  <Paragraphs>615</Paragraphs>
  <Slides>46</Slides>
  <Notes>31</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46</vt:i4>
      </vt:variant>
    </vt:vector>
  </HeadingPairs>
  <TitlesOfParts>
    <vt:vector size="55" baseType="lpstr">
      <vt:lpstr>Arial</vt:lpstr>
      <vt:lpstr>Arial Rounded MT Bold</vt:lpstr>
      <vt:lpstr>Calibri</vt:lpstr>
      <vt:lpstr>Microsoft Himalaya</vt:lpstr>
      <vt:lpstr>Times New Roman</vt:lpstr>
      <vt:lpstr>Wingdings</vt:lpstr>
      <vt:lpstr>Wingdings 2</vt:lpstr>
      <vt:lpstr>University Industry Partnership Workshop_JK_20140207 </vt:lpstr>
      <vt:lpstr>1_University Industry Partnership Workshop_JK_20140207 </vt:lpstr>
      <vt:lpstr>Network Meeting  Mechanical and Maintenance Engineering</vt:lpstr>
      <vt:lpstr>SATS Programs </vt:lpstr>
      <vt:lpstr>Outline</vt:lpstr>
      <vt:lpstr>Outline</vt:lpstr>
      <vt:lpstr>MECH Overview</vt:lpstr>
      <vt:lpstr>MECH Overview</vt:lpstr>
      <vt:lpstr>MECH Overview</vt:lpstr>
      <vt:lpstr>MECH Faculty Directory</vt:lpstr>
      <vt:lpstr>MECH Faculty Directory</vt:lpstr>
      <vt:lpstr>SATS: Figures and Facts</vt:lpstr>
      <vt:lpstr>MECH Research Interests</vt:lpstr>
      <vt:lpstr>SATS Laboratories </vt:lpstr>
      <vt:lpstr>PowerPoint-Präsentation</vt:lpstr>
      <vt:lpstr>MECH Partner Universities</vt:lpstr>
      <vt:lpstr>PowerPoint-Präsentation</vt:lpstr>
      <vt:lpstr>PowerPoint-Präsentation</vt:lpstr>
      <vt:lpstr>PowerPoint-Präsentation</vt:lpstr>
      <vt:lpstr>B.Sc. in Mechanical &amp; Maintenance Engineering</vt:lpstr>
      <vt:lpstr>Students Exchange Structure</vt:lpstr>
      <vt:lpstr>Students Exchange Structure</vt:lpstr>
      <vt:lpstr>Students Exchange Structure</vt:lpstr>
      <vt:lpstr>Student Exchange Structure</vt:lpstr>
      <vt:lpstr>Students Exchange Structure</vt:lpstr>
      <vt:lpstr>Students Exchange Structure</vt:lpstr>
      <vt:lpstr>MECH: Figures and Facts</vt:lpstr>
      <vt:lpstr>MECH: Figures and Facts</vt:lpstr>
      <vt:lpstr>MECH: Figures and Facts</vt:lpstr>
      <vt:lpstr>MECH Exchange Statistics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Nathir Rawashdeh</dc:creator>
  <cp:lastModifiedBy>Wildfeuer, Iris</cp:lastModifiedBy>
  <cp:revision>999</cp:revision>
  <dcterms:created xsi:type="dcterms:W3CDTF">2012-04-08T11:36:57Z</dcterms:created>
  <dcterms:modified xsi:type="dcterms:W3CDTF">2021-07-28T05:17:42Z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TC060874521033</vt:lpwstr>
  </property>
</Properties>
</file>